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3"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4"/>
    <p:restoredTop sz="96341"/>
  </p:normalViewPr>
  <p:slideViewPr>
    <p:cSldViewPr snapToGrid="0" snapToObjects="1">
      <p:cViewPr>
        <p:scale>
          <a:sx n="78" d="100"/>
          <a:sy n="78" d="100"/>
        </p:scale>
        <p:origin x="2416" y="1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B5D8A-2B78-4240-B74D-F4974B3683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2982104-1749-534D-84AB-A64A69DC9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1AB-EF8A-D843-80AF-ED67580E3DB8}"/>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94961DEA-67DE-4347-9655-D0CD07AB47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5B71A-10DB-6449-A8DE-AC4F65278B0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632095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AB830-AF6B-7443-A70E-B2A2DA3216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0C25AA-CA87-1548-B400-85D5F2564CD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6F3004-B6C4-CD48-A500-92DA5E84A2ED}"/>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D427F35D-593D-2F4B-8CA0-F2E4B5BCA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72CB24-2A11-0547-894B-921FA5EF2F4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17893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DF48F8-3254-2F4B-BFE4-EECA77611E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B661B-9C01-764E-A61B-665920D4E5E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7CB2BD-E9E7-C94A-BDB2-77859F68EA13}"/>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6AD1EF02-B0DF-9F4E-BC2E-0E4BF86880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6980A-FC8D-094E-A62D-D9A7205A545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46771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11866-1A95-D746-A519-910843E729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4709CB-5F8E-1C46-BFE5-1B09ACBCBB0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58381-D0B7-F04F-BB18-1B1847FF1656}"/>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4AD7506D-883F-9349-BAEE-2C2F8C4E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ED45-30CC-474A-9DB9-1BE2B75F8DF5}"/>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29825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6E8B-5C70-B54B-8C2F-3CEFB0EABE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F6510E-777E-A04F-A424-47CA5C8B592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8347D2D-8EBB-1B42-8CA2-EBFC02BF0BAF}"/>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51D2EBA0-2A0D-7044-A8AA-0FEB122C5A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72C94C-D2B1-DF4D-AFE9-D803027B91E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897171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29F81-9E5A-2F44-9C59-E94D519E74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5DF0A2-A6F1-D946-BBEE-AF4364A15D4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7B9464-1222-234F-B686-E1A0AC975EA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CFA541-B86A-E44F-AC59-03DBDAC7EEEB}"/>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9514CC1D-BEBC-BD4E-AED2-8F9B25117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430038-6DAD-C945-80BF-48E550A0A011}"/>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330009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DE3B-3819-214E-96BB-42D57E3533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FC8FB-C691-3C48-83EB-B4E6F971A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16EE962-9631-964E-B4A9-CE5BD6610FB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DC13FD2-DBD5-CE4C-934E-2AD1157E4C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29C2FE2-837C-9E4C-9316-09D2A5B27F1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55ED49-6007-C547-B58D-46F7F87522E2}"/>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8" name="Footer Placeholder 7">
            <a:extLst>
              <a:ext uri="{FF2B5EF4-FFF2-40B4-BE49-F238E27FC236}">
                <a16:creationId xmlns:a16="http://schemas.microsoft.com/office/drawing/2014/main" id="{FB5C3578-B93B-A44C-AA37-34B5C3606F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4DD71D-28AB-D945-9524-F72C5A19ACBB}"/>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91429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3139E-00C9-9F42-8CF9-EDEE84C59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907FF89-F704-D847-9B9D-205A128C18F5}"/>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4" name="Footer Placeholder 3">
            <a:extLst>
              <a:ext uri="{FF2B5EF4-FFF2-40B4-BE49-F238E27FC236}">
                <a16:creationId xmlns:a16="http://schemas.microsoft.com/office/drawing/2014/main" id="{35882359-E70C-D84B-94F6-C850024321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2BEEFF-E503-1E47-85A4-22E723A231FC}"/>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468696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581BE6-3580-664C-9BA1-59839C0FBB13}"/>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3" name="Footer Placeholder 2">
            <a:extLst>
              <a:ext uri="{FF2B5EF4-FFF2-40B4-BE49-F238E27FC236}">
                <a16:creationId xmlns:a16="http://schemas.microsoft.com/office/drawing/2014/main" id="{F0ED329C-33AD-0548-A68A-794186C57CE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1BA2610-DBC9-684D-A137-1005023C1CD7}"/>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944749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4696-8B55-7048-9673-BD4F65318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63854E-50FD-DF45-BA23-849A22694F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A2D533-24BF-7C48-A710-E715F7AC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A200459-E814-2A42-AB27-63096C705A9E}"/>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D7EDBFDC-A37B-AF4B-A7DD-D86350BF4F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500-8E2B-1A4A-BB04-FC963D44ED62}"/>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256486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92B6-49A8-9944-882C-74CD249FBD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F11F2-7698-6A4B-A44B-5026DE851E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2C400AB-2442-D24A-A288-E9294E21F7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B004F1-2C74-654B-B2A6-AC0552086EEC}"/>
              </a:ext>
            </a:extLst>
          </p:cNvPr>
          <p:cNvSpPr>
            <a:spLocks noGrp="1"/>
          </p:cNvSpPr>
          <p:nvPr>
            <p:ph type="dt" sz="half" idx="10"/>
          </p:nvPr>
        </p:nvSpPr>
        <p:spPr/>
        <p:txBody>
          <a:bodyPr/>
          <a:lstStyle/>
          <a:p>
            <a:fld id="{62218E36-40D4-F146-A31A-45CC8AE33427}" type="datetimeFigureOut">
              <a:rPr lang="en-US" smtClean="0"/>
              <a:t>12/15/20</a:t>
            </a:fld>
            <a:endParaRPr lang="en-US"/>
          </a:p>
        </p:txBody>
      </p:sp>
      <p:sp>
        <p:nvSpPr>
          <p:cNvPr id="6" name="Footer Placeholder 5">
            <a:extLst>
              <a:ext uri="{FF2B5EF4-FFF2-40B4-BE49-F238E27FC236}">
                <a16:creationId xmlns:a16="http://schemas.microsoft.com/office/drawing/2014/main" id="{E881A21A-E69E-EA4D-AEB8-CD90298505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DBB6-FE8F-3443-BD15-F6AD9C87E17A}"/>
              </a:ext>
            </a:extLst>
          </p:cNvPr>
          <p:cNvSpPr>
            <a:spLocks noGrp="1"/>
          </p:cNvSpPr>
          <p:nvPr>
            <p:ph type="sldNum" sz="quarter" idx="12"/>
          </p:nvPr>
        </p:nvSpPr>
        <p:spPr/>
        <p:txBody>
          <a:bodyPr/>
          <a:lstStyle/>
          <a:p>
            <a:fld id="{9572FB55-DC9A-374E-9809-F56FDE25A648}" type="slidenum">
              <a:rPr lang="en-US" smtClean="0"/>
              <a:t>‹#›</a:t>
            </a:fld>
            <a:endParaRPr lang="en-US"/>
          </a:p>
        </p:txBody>
      </p:sp>
    </p:spTree>
    <p:extLst>
      <p:ext uri="{BB962C8B-B14F-4D97-AF65-F5344CB8AC3E}">
        <p14:creationId xmlns:p14="http://schemas.microsoft.com/office/powerpoint/2010/main" val="1051702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2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74AAD4-FB3D-C64E-9EBA-4B9091A04F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2F1604-56AF-7148-81D5-CFF87C36E6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7CA00-948E-6849-B740-4ACD7C6E22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218E36-40D4-F146-A31A-45CC8AE33427}" type="datetimeFigureOut">
              <a:rPr lang="en-US" smtClean="0"/>
              <a:t>12/15/20</a:t>
            </a:fld>
            <a:endParaRPr lang="en-US"/>
          </a:p>
        </p:txBody>
      </p:sp>
      <p:sp>
        <p:nvSpPr>
          <p:cNvPr id="5" name="Footer Placeholder 4">
            <a:extLst>
              <a:ext uri="{FF2B5EF4-FFF2-40B4-BE49-F238E27FC236}">
                <a16:creationId xmlns:a16="http://schemas.microsoft.com/office/drawing/2014/main" id="{94BCD85A-3824-4B49-9E4C-6D0A5B3B7F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0773EC-3FB0-9148-B605-DEC07C3144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FB55-DC9A-374E-9809-F56FDE25A648}" type="slidenum">
              <a:rPr lang="en-US" smtClean="0"/>
              <a:t>‹#›</a:t>
            </a:fld>
            <a:endParaRPr lang="en-US"/>
          </a:p>
        </p:txBody>
      </p:sp>
    </p:spTree>
    <p:extLst>
      <p:ext uri="{BB962C8B-B14F-4D97-AF65-F5344CB8AC3E}">
        <p14:creationId xmlns:p14="http://schemas.microsoft.com/office/powerpoint/2010/main" val="1975430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1289311-1196-0B4F-A4DF-AA62F21C808B}"/>
              </a:ext>
            </a:extLst>
          </p:cNvPr>
          <p:cNvPicPr>
            <a:picLocks noChangeAspect="1"/>
          </p:cNvPicPr>
          <p:nvPr/>
        </p:nvPicPr>
        <p:blipFill>
          <a:blip r:embed="rId2">
            <a:alphaModFix amt="70000"/>
          </a:blip>
          <a:stretch>
            <a:fillRect/>
          </a:stretch>
        </p:blipFill>
        <p:spPr>
          <a:xfrm>
            <a:off x="0" y="0"/>
            <a:ext cx="12192000" cy="6858000"/>
          </a:xfrm>
          <a:prstGeom prst="rect">
            <a:avLst/>
          </a:prstGeom>
        </p:spPr>
      </p:pic>
      <p:sp>
        <p:nvSpPr>
          <p:cNvPr id="8" name="Title 1">
            <a:extLst>
              <a:ext uri="{FF2B5EF4-FFF2-40B4-BE49-F238E27FC236}">
                <a16:creationId xmlns:a16="http://schemas.microsoft.com/office/drawing/2014/main" id="{ECEE7EB7-3665-F84D-98F7-B65AA59CACFC}"/>
              </a:ext>
            </a:extLst>
          </p:cNvPr>
          <p:cNvSpPr>
            <a:spLocks noGrp="1"/>
          </p:cNvSpPr>
          <p:nvPr>
            <p:ph type="ctrTitle"/>
          </p:nvPr>
        </p:nvSpPr>
        <p:spPr>
          <a:xfrm>
            <a:off x="0" y="-244832"/>
            <a:ext cx="12191999" cy="3383280"/>
          </a:xfrm>
        </p:spPr>
        <p:txBody>
          <a:bodyPr>
            <a:normAutofit/>
          </a:bodyPr>
          <a:lstStyle/>
          <a:p>
            <a:r>
              <a:rPr lang="en-US" sz="6000" dirty="0"/>
              <a:t>ENGI 301</a:t>
            </a:r>
            <a:br>
              <a:rPr lang="en-US" sz="6000" dirty="0"/>
            </a:br>
            <a:br>
              <a:rPr lang="en-US" dirty="0"/>
            </a:br>
            <a:r>
              <a:rPr lang="en-US" sz="6000" dirty="0"/>
              <a:t>Putting Speed Control Device Proposal</a:t>
            </a:r>
            <a:endParaRPr lang="en-US" dirty="0"/>
          </a:p>
        </p:txBody>
      </p:sp>
      <p:sp>
        <p:nvSpPr>
          <p:cNvPr id="9" name="Subtitle 2">
            <a:extLst>
              <a:ext uri="{FF2B5EF4-FFF2-40B4-BE49-F238E27FC236}">
                <a16:creationId xmlns:a16="http://schemas.microsoft.com/office/drawing/2014/main" id="{F8A2B327-9197-7F47-9F38-62DCF0466C17}"/>
              </a:ext>
            </a:extLst>
          </p:cNvPr>
          <p:cNvSpPr>
            <a:spLocks noGrp="1"/>
          </p:cNvSpPr>
          <p:nvPr>
            <p:ph type="subTitle" idx="1"/>
          </p:nvPr>
        </p:nvSpPr>
        <p:spPr>
          <a:xfrm>
            <a:off x="1293844" y="3592086"/>
            <a:ext cx="9604310" cy="1120636"/>
          </a:xfrm>
        </p:spPr>
        <p:txBody>
          <a:bodyPr/>
          <a:lstStyle/>
          <a:p>
            <a:r>
              <a:rPr lang="en-US" dirty="0">
                <a:solidFill>
                  <a:schemeClr val="tx1"/>
                </a:solidFill>
              </a:rPr>
              <a:t>10/4/2020</a:t>
            </a:r>
          </a:p>
          <a:p>
            <a:r>
              <a:rPr lang="en-US" dirty="0">
                <a:solidFill>
                  <a:schemeClr val="tx1"/>
                </a:solidFill>
              </a:rPr>
              <a:t>Grace Wilson</a:t>
            </a:r>
          </a:p>
        </p:txBody>
      </p:sp>
    </p:spTree>
    <p:extLst>
      <p:ext uri="{BB962C8B-B14F-4D97-AF65-F5344CB8AC3E}">
        <p14:creationId xmlns:p14="http://schemas.microsoft.com/office/powerpoint/2010/main" val="3859425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9436C-D734-4C4A-9AB6-A3C7FE247286}"/>
              </a:ext>
            </a:extLst>
          </p:cNvPr>
          <p:cNvSpPr>
            <a:spLocks noGrp="1"/>
          </p:cNvSpPr>
          <p:nvPr>
            <p:ph type="title"/>
          </p:nvPr>
        </p:nvSpPr>
        <p:spPr/>
        <p:txBody>
          <a:bodyPr/>
          <a:lstStyle/>
          <a:p>
            <a:r>
              <a:rPr lang="en-US" u="sng" dirty="0"/>
              <a:t>Background Information</a:t>
            </a:r>
          </a:p>
        </p:txBody>
      </p:sp>
      <p:sp>
        <p:nvSpPr>
          <p:cNvPr id="3" name="Content Placeholder 2">
            <a:extLst>
              <a:ext uri="{FF2B5EF4-FFF2-40B4-BE49-F238E27FC236}">
                <a16:creationId xmlns:a16="http://schemas.microsoft.com/office/drawing/2014/main" id="{673D0AEE-4FD0-5244-B9A5-CB8DAA42B042}"/>
              </a:ext>
            </a:extLst>
          </p:cNvPr>
          <p:cNvSpPr>
            <a:spLocks noGrp="1"/>
          </p:cNvSpPr>
          <p:nvPr>
            <p:ph idx="1"/>
          </p:nvPr>
        </p:nvSpPr>
        <p:spPr>
          <a:xfrm>
            <a:off x="838200" y="1690688"/>
            <a:ext cx="10515600" cy="4948651"/>
          </a:xfrm>
        </p:spPr>
        <p:txBody>
          <a:bodyPr>
            <a:normAutofit fontScale="70000" lnSpcReduction="20000"/>
          </a:bodyPr>
          <a:lstStyle/>
          <a:p>
            <a:r>
              <a:rPr lang="en-US" dirty="0"/>
              <a:t>A device that measures the speed at which a golf ball approaches the hole. It will be positioned directly in front of the cup, slightly offset from the line of the putt. Used on flat putting surfaces to help with speed/distance control.</a:t>
            </a:r>
          </a:p>
          <a:p>
            <a:endParaRPr lang="en-US" dirty="0"/>
          </a:p>
          <a:p>
            <a:r>
              <a:rPr lang="en-US" dirty="0"/>
              <a:t>The device will provide visual and audible feedback. The ball speed will be visible on a small display screen, and a speaker will inform the user of the quality of the putt based on its speed:</a:t>
            </a:r>
          </a:p>
          <a:p>
            <a:endParaRPr lang="en-US" dirty="0"/>
          </a:p>
          <a:p>
            <a:pPr lvl="1"/>
            <a:r>
              <a:rPr lang="en-US" dirty="0"/>
              <a:t>Slow speeds: ”Too slow!”</a:t>
            </a:r>
          </a:p>
          <a:p>
            <a:pPr lvl="1"/>
            <a:r>
              <a:rPr lang="en-US" dirty="0"/>
              <a:t>Fast speeds: “Too fast!”</a:t>
            </a:r>
          </a:p>
          <a:p>
            <a:pPr lvl="1"/>
            <a:r>
              <a:rPr lang="en-US" dirty="0"/>
              <a:t>Perfect speed: “Perfect putt!”</a:t>
            </a:r>
          </a:p>
          <a:p>
            <a:pPr lvl="1"/>
            <a:endParaRPr lang="en-US" dirty="0"/>
          </a:p>
          <a:p>
            <a:r>
              <a:rPr lang="en-US" dirty="0"/>
              <a:t>The device will utilize IR sensors, a screen display, a speaker, buttons, and the Pocket Beagle to achieve this functionality.</a:t>
            </a:r>
          </a:p>
          <a:p>
            <a:endParaRPr lang="en-US" dirty="0"/>
          </a:p>
          <a:p>
            <a:r>
              <a:rPr lang="en-US" dirty="0"/>
              <a:t>The screen will display a history of the speeds of the recorded putts, and two buttons will be used to scroll up and down the list of putt speeds. All speeds are in cm/s</a:t>
            </a:r>
          </a:p>
          <a:p>
            <a:pPr marL="457200" lvl="1" indent="0">
              <a:buNone/>
            </a:pPr>
            <a:endParaRPr lang="en-US" dirty="0"/>
          </a:p>
        </p:txBody>
      </p:sp>
    </p:spTree>
    <p:extLst>
      <p:ext uri="{BB962C8B-B14F-4D97-AF65-F5344CB8AC3E}">
        <p14:creationId xmlns:p14="http://schemas.microsoft.com/office/powerpoint/2010/main" val="372677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DED39-EECA-6449-AF27-7D114D27287E}"/>
              </a:ext>
            </a:extLst>
          </p:cNvPr>
          <p:cNvSpPr>
            <a:spLocks noGrp="1"/>
          </p:cNvSpPr>
          <p:nvPr>
            <p:ph type="title"/>
          </p:nvPr>
        </p:nvSpPr>
        <p:spPr/>
        <p:txBody>
          <a:bodyPr/>
          <a:lstStyle/>
          <a:p>
            <a:r>
              <a:rPr lang="en-US" u="sng" dirty="0"/>
              <a:t>System Block Diagram</a:t>
            </a:r>
            <a:endParaRPr lang="en-US" dirty="0"/>
          </a:p>
        </p:txBody>
      </p:sp>
      <p:sp>
        <p:nvSpPr>
          <p:cNvPr id="5" name="Rectangle 4">
            <a:extLst>
              <a:ext uri="{FF2B5EF4-FFF2-40B4-BE49-F238E27FC236}">
                <a16:creationId xmlns:a16="http://schemas.microsoft.com/office/drawing/2014/main" id="{D47F9150-2B82-1140-BA97-7BB629F9F766}"/>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a:extLst>
              <a:ext uri="{FF2B5EF4-FFF2-40B4-BE49-F238E27FC236}">
                <a16:creationId xmlns:a16="http://schemas.microsoft.com/office/drawing/2014/main" id="{78353094-1CA6-F348-8E68-86C4537D9A39}"/>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4B9205-3A60-B646-B7E9-77A153B57747}"/>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sp>
        <p:nvSpPr>
          <p:cNvPr id="7" name="TextBox 6">
            <a:extLst>
              <a:ext uri="{FF2B5EF4-FFF2-40B4-BE49-F238E27FC236}">
                <a16:creationId xmlns:a16="http://schemas.microsoft.com/office/drawing/2014/main" id="{CE221598-2A3D-EC40-A096-3C6F1E98EACA}"/>
              </a:ext>
            </a:extLst>
          </p:cNvPr>
          <p:cNvSpPr txBox="1"/>
          <p:nvPr/>
        </p:nvSpPr>
        <p:spPr>
          <a:xfrm>
            <a:off x="6268275" y="2005458"/>
            <a:ext cx="1563757" cy="307777"/>
          </a:xfrm>
          <a:prstGeom prst="rect">
            <a:avLst/>
          </a:prstGeom>
          <a:noFill/>
        </p:spPr>
        <p:txBody>
          <a:bodyPr wrap="square" rtlCol="0">
            <a:spAutoFit/>
          </a:bodyPr>
          <a:lstStyle/>
          <a:p>
            <a:r>
              <a:rPr lang="en-US" sz="1400" dirty="0"/>
              <a:t>GPIO26/P1_34</a:t>
            </a:r>
          </a:p>
        </p:txBody>
      </p:sp>
      <p:sp>
        <p:nvSpPr>
          <p:cNvPr id="8" name="TextBox 7">
            <a:extLst>
              <a:ext uri="{FF2B5EF4-FFF2-40B4-BE49-F238E27FC236}">
                <a16:creationId xmlns:a16="http://schemas.microsoft.com/office/drawing/2014/main" id="{B0CCE2F4-ED34-2A49-A916-EED878ECEBA2}"/>
              </a:ext>
            </a:extLst>
          </p:cNvPr>
          <p:cNvSpPr txBox="1"/>
          <p:nvPr/>
        </p:nvSpPr>
        <p:spPr>
          <a:xfrm>
            <a:off x="6268276" y="2743489"/>
            <a:ext cx="1563757" cy="307777"/>
          </a:xfrm>
          <a:prstGeom prst="rect">
            <a:avLst/>
          </a:prstGeom>
          <a:noFill/>
        </p:spPr>
        <p:txBody>
          <a:bodyPr wrap="square" rtlCol="0">
            <a:spAutoFit/>
          </a:bodyPr>
          <a:lstStyle/>
          <a:p>
            <a:r>
              <a:rPr lang="en-US" sz="1400" dirty="0"/>
              <a:t>GPIO87/P1_2</a:t>
            </a:r>
          </a:p>
        </p:txBody>
      </p:sp>
      <p:sp>
        <p:nvSpPr>
          <p:cNvPr id="9" name="TextBox 8">
            <a:extLst>
              <a:ext uri="{FF2B5EF4-FFF2-40B4-BE49-F238E27FC236}">
                <a16:creationId xmlns:a16="http://schemas.microsoft.com/office/drawing/2014/main" id="{316301B0-8B60-8A42-8EB3-EDE886F3E296}"/>
              </a:ext>
            </a:extLst>
          </p:cNvPr>
          <p:cNvSpPr txBox="1"/>
          <p:nvPr/>
        </p:nvSpPr>
        <p:spPr>
          <a:xfrm>
            <a:off x="6268276" y="3393440"/>
            <a:ext cx="1563757" cy="307777"/>
          </a:xfrm>
          <a:prstGeom prst="rect">
            <a:avLst/>
          </a:prstGeom>
          <a:noFill/>
        </p:spPr>
        <p:txBody>
          <a:bodyPr wrap="square" rtlCol="0">
            <a:spAutoFit/>
          </a:bodyPr>
          <a:lstStyle/>
          <a:p>
            <a:r>
              <a:rPr lang="en-US" sz="1400" dirty="0"/>
              <a:t>GPIO20/P1_20</a:t>
            </a:r>
          </a:p>
        </p:txBody>
      </p:sp>
      <p:sp>
        <p:nvSpPr>
          <p:cNvPr id="10" name="TextBox 9">
            <a:extLst>
              <a:ext uri="{FF2B5EF4-FFF2-40B4-BE49-F238E27FC236}">
                <a16:creationId xmlns:a16="http://schemas.microsoft.com/office/drawing/2014/main" id="{4A7A9C00-D518-294B-A2D7-F6BE1DBFD920}"/>
              </a:ext>
            </a:extLst>
          </p:cNvPr>
          <p:cNvSpPr txBox="1"/>
          <p:nvPr/>
        </p:nvSpPr>
        <p:spPr>
          <a:xfrm>
            <a:off x="6042988" y="5333546"/>
            <a:ext cx="1563757" cy="307777"/>
          </a:xfrm>
          <a:prstGeom prst="rect">
            <a:avLst/>
          </a:prstGeom>
          <a:noFill/>
        </p:spPr>
        <p:txBody>
          <a:bodyPr wrap="square" rtlCol="0">
            <a:spAutoFit/>
          </a:bodyPr>
          <a:lstStyle/>
          <a:p>
            <a:r>
              <a:rPr lang="en-US" sz="1400" dirty="0"/>
              <a:t>I2C1 SCL/P2_9</a:t>
            </a:r>
          </a:p>
        </p:txBody>
      </p:sp>
      <p:cxnSp>
        <p:nvCxnSpPr>
          <p:cNvPr id="12" name="Straight Connector 11">
            <a:extLst>
              <a:ext uri="{FF2B5EF4-FFF2-40B4-BE49-F238E27FC236}">
                <a16:creationId xmlns:a16="http://schemas.microsoft.com/office/drawing/2014/main" id="{7E62D000-BF5D-4944-AF50-9472F84D07BC}"/>
              </a:ext>
            </a:extLst>
          </p:cNvPr>
          <p:cNvCxnSpPr>
            <a:cxnSpLocks/>
          </p:cNvCxnSpPr>
          <p:nvPr/>
        </p:nvCxnSpPr>
        <p:spPr>
          <a:xfrm flipH="1">
            <a:off x="4731024" y="2159346"/>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3CCE1C70-E919-434B-8482-69E0F503D8CB}"/>
              </a:ext>
            </a:extLst>
          </p:cNvPr>
          <p:cNvCxnSpPr>
            <a:cxnSpLocks/>
          </p:cNvCxnSpPr>
          <p:nvPr/>
        </p:nvCxnSpPr>
        <p:spPr>
          <a:xfrm flipH="1">
            <a:off x="4731024" y="2901479"/>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3942F69-D5FF-EA41-881F-4B1092C17353}"/>
              </a:ext>
            </a:extLst>
          </p:cNvPr>
          <p:cNvCxnSpPr>
            <a:cxnSpLocks/>
          </p:cNvCxnSpPr>
          <p:nvPr/>
        </p:nvCxnSpPr>
        <p:spPr>
          <a:xfrm flipH="1">
            <a:off x="4731025" y="3550394"/>
            <a:ext cx="137822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0BA2B9-4A5D-484B-BCE6-0693B98F63E5}"/>
              </a:ext>
            </a:extLst>
          </p:cNvPr>
          <p:cNvCxnSpPr>
            <a:cxnSpLocks/>
          </p:cNvCxnSpPr>
          <p:nvPr/>
        </p:nvCxnSpPr>
        <p:spPr>
          <a:xfrm flipH="1">
            <a:off x="4736201" y="5486356"/>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5B10852-A80F-394A-81D2-1946ADD7DA72}"/>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5896490-8C99-A14F-AB17-E802461FC161}"/>
              </a:ext>
            </a:extLst>
          </p:cNvPr>
          <p:cNvSpPr txBox="1"/>
          <p:nvPr/>
        </p:nvSpPr>
        <p:spPr>
          <a:xfrm>
            <a:off x="2160103" y="1824063"/>
            <a:ext cx="2411898" cy="646331"/>
          </a:xfrm>
          <a:prstGeom prst="rect">
            <a:avLst/>
          </a:prstGeom>
          <a:noFill/>
        </p:spPr>
        <p:txBody>
          <a:bodyPr wrap="square" rtlCol="0">
            <a:spAutoFit/>
          </a:bodyPr>
          <a:lstStyle/>
          <a:p>
            <a:pPr algn="ctr"/>
            <a:r>
              <a:rPr lang="en-US" dirty="0"/>
              <a:t>IR Proximity Sensor 1:</a:t>
            </a:r>
          </a:p>
          <a:p>
            <a:pPr algn="ctr"/>
            <a:r>
              <a:rPr lang="en-US" dirty="0"/>
              <a:t>GP2Y0A21YK0F </a:t>
            </a:r>
          </a:p>
        </p:txBody>
      </p:sp>
      <p:sp>
        <p:nvSpPr>
          <p:cNvPr id="19" name="Rounded Rectangle 18">
            <a:extLst>
              <a:ext uri="{FF2B5EF4-FFF2-40B4-BE49-F238E27FC236}">
                <a16:creationId xmlns:a16="http://schemas.microsoft.com/office/drawing/2014/main" id="{613C56EB-4655-9642-9DBC-7A5AF3E61707}"/>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BFB34594-F213-E240-9B50-DFD9BF0E81FB}"/>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GP2Y0A21YK0F </a:t>
            </a:r>
          </a:p>
          <a:p>
            <a:pPr algn="ctr"/>
            <a:r>
              <a:rPr lang="en-US" dirty="0"/>
              <a:t> </a:t>
            </a:r>
          </a:p>
        </p:txBody>
      </p:sp>
      <p:sp>
        <p:nvSpPr>
          <p:cNvPr id="21" name="Rounded Rectangle 20">
            <a:extLst>
              <a:ext uri="{FF2B5EF4-FFF2-40B4-BE49-F238E27FC236}">
                <a16:creationId xmlns:a16="http://schemas.microsoft.com/office/drawing/2014/main" id="{24BD44A2-4C1C-E546-B1CA-109F4F117372}"/>
              </a:ext>
            </a:extLst>
          </p:cNvPr>
          <p:cNvSpPr/>
          <p:nvPr/>
        </p:nvSpPr>
        <p:spPr>
          <a:xfrm>
            <a:off x="2080591" y="3365728"/>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A1B1557-896B-404C-971D-707635CB1E39}"/>
              </a:ext>
            </a:extLst>
          </p:cNvPr>
          <p:cNvSpPr txBox="1"/>
          <p:nvPr/>
        </p:nvSpPr>
        <p:spPr>
          <a:xfrm>
            <a:off x="2160103" y="3365728"/>
            <a:ext cx="2411898" cy="369332"/>
          </a:xfrm>
          <a:prstGeom prst="rect">
            <a:avLst/>
          </a:prstGeom>
          <a:noFill/>
        </p:spPr>
        <p:txBody>
          <a:bodyPr wrap="square" rtlCol="0">
            <a:spAutoFit/>
          </a:bodyPr>
          <a:lstStyle/>
          <a:p>
            <a:pPr algn="ctr"/>
            <a:r>
              <a:rPr lang="en-US" dirty="0"/>
              <a:t>Record Button</a:t>
            </a:r>
          </a:p>
        </p:txBody>
      </p:sp>
      <p:sp>
        <p:nvSpPr>
          <p:cNvPr id="23" name="Rounded Rectangle 22">
            <a:extLst>
              <a:ext uri="{FF2B5EF4-FFF2-40B4-BE49-F238E27FC236}">
                <a16:creationId xmlns:a16="http://schemas.microsoft.com/office/drawing/2014/main" id="{A0A72556-1AFC-814A-B7B4-82B2ADD78420}"/>
              </a:ext>
            </a:extLst>
          </p:cNvPr>
          <p:cNvSpPr/>
          <p:nvPr/>
        </p:nvSpPr>
        <p:spPr>
          <a:xfrm>
            <a:off x="1603513" y="5258164"/>
            <a:ext cx="3127511" cy="840476"/>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11E4EAEE-10DF-2A43-A6BE-D3204D6212D0}"/>
              </a:ext>
            </a:extLst>
          </p:cNvPr>
          <p:cNvSpPr txBox="1"/>
          <p:nvPr/>
        </p:nvSpPr>
        <p:spPr>
          <a:xfrm>
            <a:off x="1524001" y="5333546"/>
            <a:ext cx="3286534" cy="646331"/>
          </a:xfrm>
          <a:prstGeom prst="rect">
            <a:avLst/>
          </a:prstGeom>
          <a:noFill/>
        </p:spPr>
        <p:txBody>
          <a:bodyPr wrap="square" rtlCol="0">
            <a:spAutoFit/>
          </a:bodyPr>
          <a:lstStyle/>
          <a:p>
            <a:pPr algn="ctr"/>
            <a:r>
              <a:rPr lang="en-US" dirty="0"/>
              <a:t>20x4 I2C Character LCD Display:</a:t>
            </a:r>
          </a:p>
          <a:p>
            <a:pPr algn="ctr" fontAlgn="base"/>
            <a:r>
              <a:rPr lang="en-US" dirty="0"/>
              <a:t>CFAH2004AC-TMI-EW</a:t>
            </a:r>
          </a:p>
        </p:txBody>
      </p:sp>
      <p:sp>
        <p:nvSpPr>
          <p:cNvPr id="25" name="Rounded Rectangle 24">
            <a:extLst>
              <a:ext uri="{FF2B5EF4-FFF2-40B4-BE49-F238E27FC236}">
                <a16:creationId xmlns:a16="http://schemas.microsoft.com/office/drawing/2014/main" id="{35E4FE01-8C4F-EA4E-B9A9-4CB8075F0923}"/>
              </a:ext>
            </a:extLst>
          </p:cNvPr>
          <p:cNvSpPr/>
          <p:nvPr/>
        </p:nvSpPr>
        <p:spPr>
          <a:xfrm>
            <a:off x="10068341" y="282562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7423DB8-28DF-3341-A858-C294DAE19E29}"/>
              </a:ext>
            </a:extLst>
          </p:cNvPr>
          <p:cNvSpPr txBox="1"/>
          <p:nvPr/>
        </p:nvSpPr>
        <p:spPr>
          <a:xfrm>
            <a:off x="10151155" y="2903865"/>
            <a:ext cx="1166197" cy="646331"/>
          </a:xfrm>
          <a:prstGeom prst="rect">
            <a:avLst/>
          </a:prstGeom>
          <a:noFill/>
        </p:spPr>
        <p:txBody>
          <a:bodyPr wrap="square" rtlCol="0">
            <a:spAutoFit/>
          </a:bodyPr>
          <a:lstStyle/>
          <a:p>
            <a:pPr algn="ctr"/>
            <a:r>
              <a:rPr lang="en-US" dirty="0"/>
              <a:t>USB to Audio Jack</a:t>
            </a:r>
          </a:p>
        </p:txBody>
      </p:sp>
      <p:cxnSp>
        <p:nvCxnSpPr>
          <p:cNvPr id="27" name="Straight Connector 26">
            <a:extLst>
              <a:ext uri="{FF2B5EF4-FFF2-40B4-BE49-F238E27FC236}">
                <a16:creationId xmlns:a16="http://schemas.microsoft.com/office/drawing/2014/main" id="{96760F23-A7B9-2940-808C-49D61CA1B9CE}"/>
              </a:ext>
            </a:extLst>
          </p:cNvPr>
          <p:cNvCxnSpPr>
            <a:cxnSpLocks/>
          </p:cNvCxnSpPr>
          <p:nvPr/>
        </p:nvCxnSpPr>
        <p:spPr>
          <a:xfrm flipH="1" flipV="1">
            <a:off x="9024731" y="3220110"/>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A4EC19B-B8F5-1443-9FCE-6A9BC44613B2}"/>
              </a:ext>
            </a:extLst>
          </p:cNvPr>
          <p:cNvSpPr txBox="1"/>
          <p:nvPr/>
        </p:nvSpPr>
        <p:spPr>
          <a:xfrm>
            <a:off x="8335620" y="3067521"/>
            <a:ext cx="1563757" cy="307777"/>
          </a:xfrm>
          <a:prstGeom prst="rect">
            <a:avLst/>
          </a:prstGeom>
          <a:noFill/>
        </p:spPr>
        <p:txBody>
          <a:bodyPr wrap="square" rtlCol="0">
            <a:spAutoFit/>
          </a:bodyPr>
          <a:lstStyle/>
          <a:p>
            <a:r>
              <a:rPr lang="en-US" sz="1400" dirty="0"/>
              <a:t>USB1</a:t>
            </a:r>
          </a:p>
        </p:txBody>
      </p:sp>
      <p:cxnSp>
        <p:nvCxnSpPr>
          <p:cNvPr id="31" name="Straight Connector 30">
            <a:extLst>
              <a:ext uri="{FF2B5EF4-FFF2-40B4-BE49-F238E27FC236}">
                <a16:creationId xmlns:a16="http://schemas.microsoft.com/office/drawing/2014/main" id="{C332CD51-697D-0B43-A07B-342521F261E3}"/>
              </a:ext>
            </a:extLst>
          </p:cNvPr>
          <p:cNvCxnSpPr>
            <a:cxnSpLocks/>
          </p:cNvCxnSpPr>
          <p:nvPr/>
        </p:nvCxnSpPr>
        <p:spPr>
          <a:xfrm flipH="1">
            <a:off x="4731024" y="5808422"/>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9A1FDDF-3F3F-F04D-8965-9481FB8EB3EE}"/>
              </a:ext>
            </a:extLst>
          </p:cNvPr>
          <p:cNvSpPr txBox="1"/>
          <p:nvPr/>
        </p:nvSpPr>
        <p:spPr>
          <a:xfrm>
            <a:off x="6042988" y="5630504"/>
            <a:ext cx="1563757" cy="307777"/>
          </a:xfrm>
          <a:prstGeom prst="rect">
            <a:avLst/>
          </a:prstGeom>
          <a:noFill/>
        </p:spPr>
        <p:txBody>
          <a:bodyPr wrap="square" rtlCol="0">
            <a:spAutoFit/>
          </a:bodyPr>
          <a:lstStyle/>
          <a:p>
            <a:r>
              <a:rPr lang="en-US" sz="1400" dirty="0"/>
              <a:t>I2C1 SDA/P2_11</a:t>
            </a:r>
          </a:p>
        </p:txBody>
      </p:sp>
      <p:sp>
        <p:nvSpPr>
          <p:cNvPr id="33" name="Rounded Rectangle 32">
            <a:extLst>
              <a:ext uri="{FF2B5EF4-FFF2-40B4-BE49-F238E27FC236}">
                <a16:creationId xmlns:a16="http://schemas.microsoft.com/office/drawing/2014/main" id="{5AEB3AA3-8654-4D48-8D29-9B592FD31B05}"/>
              </a:ext>
            </a:extLst>
          </p:cNvPr>
          <p:cNvSpPr/>
          <p:nvPr/>
        </p:nvSpPr>
        <p:spPr>
          <a:xfrm>
            <a:off x="10055240" y="1940757"/>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63CC3CB6-C234-9D42-91EA-8D4CC7997361}"/>
              </a:ext>
            </a:extLst>
          </p:cNvPr>
          <p:cNvSpPr txBox="1"/>
          <p:nvPr/>
        </p:nvSpPr>
        <p:spPr>
          <a:xfrm>
            <a:off x="10138054" y="2018995"/>
            <a:ext cx="1166197" cy="646331"/>
          </a:xfrm>
          <a:prstGeom prst="rect">
            <a:avLst/>
          </a:prstGeom>
          <a:noFill/>
        </p:spPr>
        <p:txBody>
          <a:bodyPr wrap="square" rtlCol="0">
            <a:spAutoFit/>
          </a:bodyPr>
          <a:lstStyle/>
          <a:p>
            <a:pPr algn="ctr"/>
            <a:r>
              <a:rPr lang="en-US" dirty="0"/>
              <a:t>Micro USB Power</a:t>
            </a:r>
          </a:p>
        </p:txBody>
      </p:sp>
      <p:sp>
        <p:nvSpPr>
          <p:cNvPr id="35" name="TextBox 34">
            <a:extLst>
              <a:ext uri="{FF2B5EF4-FFF2-40B4-BE49-F238E27FC236}">
                <a16:creationId xmlns:a16="http://schemas.microsoft.com/office/drawing/2014/main" id="{5012C072-4363-FF4E-A82A-46B46AC4ACEB}"/>
              </a:ext>
            </a:extLst>
          </p:cNvPr>
          <p:cNvSpPr txBox="1"/>
          <p:nvPr/>
        </p:nvSpPr>
        <p:spPr>
          <a:xfrm>
            <a:off x="8322519" y="2182651"/>
            <a:ext cx="1563757" cy="307777"/>
          </a:xfrm>
          <a:prstGeom prst="rect">
            <a:avLst/>
          </a:prstGeom>
          <a:noFill/>
        </p:spPr>
        <p:txBody>
          <a:bodyPr wrap="square" rtlCol="0">
            <a:spAutoFit/>
          </a:bodyPr>
          <a:lstStyle/>
          <a:p>
            <a:r>
              <a:rPr lang="en-US" sz="1400" dirty="0"/>
              <a:t>USB0</a:t>
            </a:r>
          </a:p>
        </p:txBody>
      </p:sp>
      <p:cxnSp>
        <p:nvCxnSpPr>
          <p:cNvPr id="36" name="Straight Connector 35">
            <a:extLst>
              <a:ext uri="{FF2B5EF4-FFF2-40B4-BE49-F238E27FC236}">
                <a16:creationId xmlns:a16="http://schemas.microsoft.com/office/drawing/2014/main" id="{2485DEFB-2398-1347-96AF-A01975494A91}"/>
              </a:ext>
            </a:extLst>
          </p:cNvPr>
          <p:cNvCxnSpPr>
            <a:cxnSpLocks/>
          </p:cNvCxnSpPr>
          <p:nvPr/>
        </p:nvCxnSpPr>
        <p:spPr>
          <a:xfrm flipH="1" flipV="1">
            <a:off x="9029252" y="2359169"/>
            <a:ext cx="1043610" cy="1"/>
          </a:xfrm>
          <a:prstGeom prst="line">
            <a:avLst/>
          </a:prstGeom>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D99F1D0-33E5-F04E-A3E1-B646B116BF02}"/>
              </a:ext>
            </a:extLst>
          </p:cNvPr>
          <p:cNvSpPr txBox="1"/>
          <p:nvPr/>
        </p:nvSpPr>
        <p:spPr>
          <a:xfrm>
            <a:off x="6296433" y="4274063"/>
            <a:ext cx="1563757" cy="307777"/>
          </a:xfrm>
          <a:prstGeom prst="rect">
            <a:avLst/>
          </a:prstGeom>
          <a:noFill/>
        </p:spPr>
        <p:txBody>
          <a:bodyPr wrap="square" rtlCol="0">
            <a:spAutoFit/>
          </a:bodyPr>
          <a:lstStyle/>
          <a:p>
            <a:r>
              <a:rPr lang="en-US" sz="1400" dirty="0"/>
              <a:t>PRU0.1/P1_33</a:t>
            </a:r>
          </a:p>
        </p:txBody>
      </p:sp>
      <p:cxnSp>
        <p:nvCxnSpPr>
          <p:cNvPr id="38" name="Straight Connector 37">
            <a:extLst>
              <a:ext uri="{FF2B5EF4-FFF2-40B4-BE49-F238E27FC236}">
                <a16:creationId xmlns:a16="http://schemas.microsoft.com/office/drawing/2014/main" id="{21E83CE6-1BE5-3F4F-AB94-D8EA1E9DE886}"/>
              </a:ext>
            </a:extLst>
          </p:cNvPr>
          <p:cNvCxnSpPr>
            <a:cxnSpLocks/>
          </p:cNvCxnSpPr>
          <p:nvPr/>
        </p:nvCxnSpPr>
        <p:spPr>
          <a:xfrm flipH="1">
            <a:off x="4759182" y="4431017"/>
            <a:ext cx="1378227"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Rounded Rectangle 38">
            <a:extLst>
              <a:ext uri="{FF2B5EF4-FFF2-40B4-BE49-F238E27FC236}">
                <a16:creationId xmlns:a16="http://schemas.microsoft.com/office/drawing/2014/main" id="{B66CCC8B-30F7-5A47-B83B-7774E97B5990}"/>
              </a:ext>
            </a:extLst>
          </p:cNvPr>
          <p:cNvSpPr/>
          <p:nvPr/>
        </p:nvSpPr>
        <p:spPr>
          <a:xfrm>
            <a:off x="2108748" y="4246351"/>
            <a:ext cx="2650433" cy="39025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F9D5EF0-8CD6-DA44-A9CC-560DD09449E0}"/>
              </a:ext>
            </a:extLst>
          </p:cNvPr>
          <p:cNvSpPr txBox="1"/>
          <p:nvPr/>
        </p:nvSpPr>
        <p:spPr>
          <a:xfrm>
            <a:off x="2188260" y="4246351"/>
            <a:ext cx="2411898" cy="369332"/>
          </a:xfrm>
          <a:prstGeom prst="rect">
            <a:avLst/>
          </a:prstGeom>
          <a:noFill/>
        </p:spPr>
        <p:txBody>
          <a:bodyPr wrap="square" rtlCol="0">
            <a:spAutoFit/>
          </a:bodyPr>
          <a:lstStyle/>
          <a:p>
            <a:pPr algn="ctr"/>
            <a:r>
              <a:rPr lang="en-US" dirty="0"/>
              <a:t>History Button</a:t>
            </a:r>
          </a:p>
        </p:txBody>
      </p:sp>
      <p:sp>
        <p:nvSpPr>
          <p:cNvPr id="41" name="TextBox 40">
            <a:extLst>
              <a:ext uri="{FF2B5EF4-FFF2-40B4-BE49-F238E27FC236}">
                <a16:creationId xmlns:a16="http://schemas.microsoft.com/office/drawing/2014/main" id="{06FA3FF4-AB47-EB4F-A498-2028F1131C62}"/>
              </a:ext>
            </a:extLst>
          </p:cNvPr>
          <p:cNvSpPr txBox="1"/>
          <p:nvPr/>
        </p:nvSpPr>
        <p:spPr>
          <a:xfrm>
            <a:off x="7802212" y="4162106"/>
            <a:ext cx="1563757" cy="307777"/>
          </a:xfrm>
          <a:prstGeom prst="rect">
            <a:avLst/>
          </a:prstGeom>
          <a:noFill/>
        </p:spPr>
        <p:txBody>
          <a:bodyPr wrap="square" rtlCol="0">
            <a:spAutoFit/>
          </a:bodyPr>
          <a:lstStyle/>
          <a:p>
            <a:r>
              <a:rPr lang="en-US" sz="1400" dirty="0"/>
              <a:t>GPIO52/P2_10</a:t>
            </a:r>
          </a:p>
        </p:txBody>
      </p:sp>
      <p:cxnSp>
        <p:nvCxnSpPr>
          <p:cNvPr id="42" name="Straight Connector 41">
            <a:extLst>
              <a:ext uri="{FF2B5EF4-FFF2-40B4-BE49-F238E27FC236}">
                <a16:creationId xmlns:a16="http://schemas.microsoft.com/office/drawing/2014/main" id="{E025582C-1530-934C-A7C0-2D495497EE9C}"/>
              </a:ext>
            </a:extLst>
          </p:cNvPr>
          <p:cNvCxnSpPr>
            <a:cxnSpLocks/>
          </p:cNvCxnSpPr>
          <p:nvPr/>
        </p:nvCxnSpPr>
        <p:spPr>
          <a:xfrm flipH="1">
            <a:off x="9024731" y="4290242"/>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439343CA-6FCE-0441-B70D-AC64F65EF816}"/>
              </a:ext>
            </a:extLst>
          </p:cNvPr>
          <p:cNvSpPr/>
          <p:nvPr/>
        </p:nvSpPr>
        <p:spPr>
          <a:xfrm>
            <a:off x="9955000" y="3966953"/>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7DE9B5A1-16E9-ED40-AE3E-080ABF72E2D0}"/>
              </a:ext>
            </a:extLst>
          </p:cNvPr>
          <p:cNvSpPr txBox="1"/>
          <p:nvPr/>
        </p:nvSpPr>
        <p:spPr>
          <a:xfrm>
            <a:off x="10008162" y="3966953"/>
            <a:ext cx="1462220" cy="646331"/>
          </a:xfrm>
          <a:prstGeom prst="rect">
            <a:avLst/>
          </a:prstGeom>
          <a:noFill/>
        </p:spPr>
        <p:txBody>
          <a:bodyPr wrap="square" rtlCol="0">
            <a:spAutoFit/>
          </a:bodyPr>
          <a:lstStyle/>
          <a:p>
            <a:pPr algn="ctr"/>
            <a:r>
              <a:rPr lang="en-US" dirty="0"/>
              <a:t>Toggle Up Button</a:t>
            </a:r>
          </a:p>
        </p:txBody>
      </p:sp>
      <p:cxnSp>
        <p:nvCxnSpPr>
          <p:cNvPr id="49" name="Straight Connector 48">
            <a:extLst>
              <a:ext uri="{FF2B5EF4-FFF2-40B4-BE49-F238E27FC236}">
                <a16:creationId xmlns:a16="http://schemas.microsoft.com/office/drawing/2014/main" id="{112A0A35-7D7D-B142-BD80-A1A0ECFE0AC5}"/>
              </a:ext>
            </a:extLst>
          </p:cNvPr>
          <p:cNvCxnSpPr>
            <a:cxnSpLocks/>
          </p:cNvCxnSpPr>
          <p:nvPr/>
        </p:nvCxnSpPr>
        <p:spPr>
          <a:xfrm flipH="1">
            <a:off x="9024730" y="5486356"/>
            <a:ext cx="968232" cy="0"/>
          </a:xfrm>
          <a:prstGeom prst="line">
            <a:avLst/>
          </a:prstGeom>
        </p:spPr>
        <p:style>
          <a:lnRef idx="1">
            <a:schemeClr val="accent1"/>
          </a:lnRef>
          <a:fillRef idx="0">
            <a:schemeClr val="accent1"/>
          </a:fillRef>
          <a:effectRef idx="0">
            <a:schemeClr val="accent1"/>
          </a:effectRef>
          <a:fontRef idx="minor">
            <a:schemeClr val="tx1"/>
          </a:fontRef>
        </p:style>
      </p:cxnSp>
      <p:sp>
        <p:nvSpPr>
          <p:cNvPr id="50" name="Rounded Rectangle 49">
            <a:extLst>
              <a:ext uri="{FF2B5EF4-FFF2-40B4-BE49-F238E27FC236}">
                <a16:creationId xmlns:a16="http://schemas.microsoft.com/office/drawing/2014/main" id="{BC91FDCE-7BDB-9F43-9660-30437B61DE21}"/>
              </a:ext>
            </a:extLst>
          </p:cNvPr>
          <p:cNvSpPr/>
          <p:nvPr/>
        </p:nvSpPr>
        <p:spPr>
          <a:xfrm>
            <a:off x="9948915" y="5205187"/>
            <a:ext cx="1606832" cy="628020"/>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F2C95724-B0F9-BA4B-A7DD-537904B7E1F1}"/>
              </a:ext>
            </a:extLst>
          </p:cNvPr>
          <p:cNvSpPr txBox="1"/>
          <p:nvPr/>
        </p:nvSpPr>
        <p:spPr>
          <a:xfrm>
            <a:off x="10002077" y="5205187"/>
            <a:ext cx="1462220" cy="646331"/>
          </a:xfrm>
          <a:prstGeom prst="rect">
            <a:avLst/>
          </a:prstGeom>
          <a:noFill/>
        </p:spPr>
        <p:txBody>
          <a:bodyPr wrap="square" rtlCol="0">
            <a:spAutoFit/>
          </a:bodyPr>
          <a:lstStyle/>
          <a:p>
            <a:pPr algn="ctr"/>
            <a:r>
              <a:rPr lang="en-US" dirty="0"/>
              <a:t>Toggle Down Button</a:t>
            </a:r>
          </a:p>
        </p:txBody>
      </p:sp>
      <p:sp>
        <p:nvSpPr>
          <p:cNvPr id="52" name="TextBox 51">
            <a:extLst>
              <a:ext uri="{FF2B5EF4-FFF2-40B4-BE49-F238E27FC236}">
                <a16:creationId xmlns:a16="http://schemas.microsoft.com/office/drawing/2014/main" id="{79C10633-24D8-624C-BFDD-D0665970E4D0}"/>
              </a:ext>
            </a:extLst>
          </p:cNvPr>
          <p:cNvSpPr txBox="1"/>
          <p:nvPr/>
        </p:nvSpPr>
        <p:spPr>
          <a:xfrm>
            <a:off x="7802212" y="5332467"/>
            <a:ext cx="1563757" cy="307777"/>
          </a:xfrm>
          <a:prstGeom prst="rect">
            <a:avLst/>
          </a:prstGeom>
          <a:noFill/>
        </p:spPr>
        <p:txBody>
          <a:bodyPr wrap="square" rtlCol="0">
            <a:spAutoFit/>
          </a:bodyPr>
          <a:lstStyle/>
          <a:p>
            <a:r>
              <a:rPr lang="en-US" sz="1400" dirty="0"/>
              <a:t>GPIO27/P2_19</a:t>
            </a:r>
          </a:p>
        </p:txBody>
      </p:sp>
    </p:spTree>
    <p:extLst>
      <p:ext uri="{BB962C8B-B14F-4D97-AF65-F5344CB8AC3E}">
        <p14:creationId xmlns:p14="http://schemas.microsoft.com/office/powerpoint/2010/main" val="2718595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57D6-6BC5-B04D-8FDE-80A446929137}"/>
              </a:ext>
            </a:extLst>
          </p:cNvPr>
          <p:cNvSpPr>
            <a:spLocks noGrp="1"/>
          </p:cNvSpPr>
          <p:nvPr>
            <p:ph type="title"/>
          </p:nvPr>
        </p:nvSpPr>
        <p:spPr/>
        <p:txBody>
          <a:bodyPr/>
          <a:lstStyle/>
          <a:p>
            <a:r>
              <a:rPr lang="en-US" u="sng" dirty="0"/>
              <a:t>Power Block Diagram</a:t>
            </a:r>
            <a:endParaRPr lang="en-US" dirty="0"/>
          </a:p>
        </p:txBody>
      </p:sp>
      <p:sp>
        <p:nvSpPr>
          <p:cNvPr id="4" name="Rectangle 3">
            <a:extLst>
              <a:ext uri="{FF2B5EF4-FFF2-40B4-BE49-F238E27FC236}">
                <a16:creationId xmlns:a16="http://schemas.microsoft.com/office/drawing/2014/main" id="{AE2749B4-8DD8-C347-9EB3-06AF17596CB9}"/>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1280DF39-07E5-C940-A75F-E8912D1D41D0}"/>
              </a:ext>
            </a:extLst>
          </p:cNvPr>
          <p:cNvSpPr/>
          <p:nvPr/>
        </p:nvSpPr>
        <p:spPr>
          <a:xfrm>
            <a:off x="6109253" y="1690688"/>
            <a:ext cx="2915478" cy="4657103"/>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DF416D-A238-C048-A181-5462B190C082}"/>
              </a:ext>
            </a:extLst>
          </p:cNvPr>
          <p:cNvSpPr txBox="1"/>
          <p:nvPr/>
        </p:nvSpPr>
        <p:spPr>
          <a:xfrm>
            <a:off x="6811618" y="3827393"/>
            <a:ext cx="1510748" cy="369332"/>
          </a:xfrm>
          <a:prstGeom prst="rect">
            <a:avLst/>
          </a:prstGeom>
          <a:noFill/>
          <a:ln>
            <a:solidFill>
              <a:schemeClr val="tx1"/>
            </a:solidFill>
          </a:ln>
        </p:spPr>
        <p:txBody>
          <a:bodyPr wrap="square" rtlCol="0">
            <a:spAutoFit/>
          </a:bodyPr>
          <a:lstStyle/>
          <a:p>
            <a:pPr algn="ctr"/>
            <a:r>
              <a:rPr lang="en-US" b="1" dirty="0"/>
              <a:t>PocketBeagle</a:t>
            </a:r>
          </a:p>
        </p:txBody>
      </p:sp>
      <p:cxnSp>
        <p:nvCxnSpPr>
          <p:cNvPr id="11" name="Straight Connector 10">
            <a:extLst>
              <a:ext uri="{FF2B5EF4-FFF2-40B4-BE49-F238E27FC236}">
                <a16:creationId xmlns:a16="http://schemas.microsoft.com/office/drawing/2014/main" id="{CFFB4E82-A3E2-4F41-A201-79E0A05F7A15}"/>
              </a:ext>
            </a:extLst>
          </p:cNvPr>
          <p:cNvCxnSpPr>
            <a:cxnSpLocks/>
          </p:cNvCxnSpPr>
          <p:nvPr/>
        </p:nvCxnSpPr>
        <p:spPr>
          <a:xfrm flipH="1">
            <a:off x="4731024" y="2159346"/>
            <a:ext cx="1378227"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12" name="Straight Connector 11">
            <a:extLst>
              <a:ext uri="{FF2B5EF4-FFF2-40B4-BE49-F238E27FC236}">
                <a16:creationId xmlns:a16="http://schemas.microsoft.com/office/drawing/2014/main" id="{EF94C391-DDC8-B048-9580-88F4BE18A3A3}"/>
              </a:ext>
            </a:extLst>
          </p:cNvPr>
          <p:cNvCxnSpPr>
            <a:cxnSpLocks/>
          </p:cNvCxnSpPr>
          <p:nvPr/>
        </p:nvCxnSpPr>
        <p:spPr>
          <a:xfrm flipH="1">
            <a:off x="4731024" y="2901479"/>
            <a:ext cx="1378227"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4" name="Straight Connector 13">
            <a:extLst>
              <a:ext uri="{FF2B5EF4-FFF2-40B4-BE49-F238E27FC236}">
                <a16:creationId xmlns:a16="http://schemas.microsoft.com/office/drawing/2014/main" id="{324A4680-A920-7A48-812E-10B87B712514}"/>
              </a:ext>
            </a:extLst>
          </p:cNvPr>
          <p:cNvCxnSpPr>
            <a:cxnSpLocks/>
          </p:cNvCxnSpPr>
          <p:nvPr/>
        </p:nvCxnSpPr>
        <p:spPr>
          <a:xfrm flipH="1">
            <a:off x="3666932" y="4896679"/>
            <a:ext cx="2442322" cy="0"/>
          </a:xfrm>
          <a:prstGeom prst="line">
            <a:avLst/>
          </a:prstGeom>
        </p:spPr>
        <p:style>
          <a:lnRef idx="1">
            <a:schemeClr val="accent2"/>
          </a:lnRef>
          <a:fillRef idx="0">
            <a:schemeClr val="accent2"/>
          </a:fillRef>
          <a:effectRef idx="0">
            <a:schemeClr val="accent2"/>
          </a:effectRef>
          <a:fontRef idx="minor">
            <a:schemeClr val="tx1"/>
          </a:fontRef>
        </p:style>
      </p:cxnSp>
      <p:sp>
        <p:nvSpPr>
          <p:cNvPr id="15" name="Rounded Rectangle 14">
            <a:extLst>
              <a:ext uri="{FF2B5EF4-FFF2-40B4-BE49-F238E27FC236}">
                <a16:creationId xmlns:a16="http://schemas.microsoft.com/office/drawing/2014/main" id="{2AFB7AC8-FEBD-9643-B2DD-BE8A9F755086}"/>
              </a:ext>
            </a:extLst>
          </p:cNvPr>
          <p:cNvSpPr/>
          <p:nvPr/>
        </p:nvSpPr>
        <p:spPr>
          <a:xfrm>
            <a:off x="2080591" y="1789746"/>
            <a:ext cx="2650433"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09A508-62C1-A241-BE9E-E01517A07255}"/>
              </a:ext>
            </a:extLst>
          </p:cNvPr>
          <p:cNvSpPr txBox="1"/>
          <p:nvPr/>
        </p:nvSpPr>
        <p:spPr>
          <a:xfrm>
            <a:off x="2160103" y="1824063"/>
            <a:ext cx="2411898" cy="923330"/>
          </a:xfrm>
          <a:prstGeom prst="rect">
            <a:avLst/>
          </a:prstGeom>
          <a:noFill/>
        </p:spPr>
        <p:txBody>
          <a:bodyPr wrap="square" rtlCol="0">
            <a:spAutoFit/>
          </a:bodyPr>
          <a:lstStyle/>
          <a:p>
            <a:pPr algn="ctr"/>
            <a:r>
              <a:rPr lang="en-US" dirty="0"/>
              <a:t>IR Proximity Sensor 1:</a:t>
            </a:r>
          </a:p>
          <a:p>
            <a:pPr algn="ctr"/>
            <a:r>
              <a:rPr lang="en-US" dirty="0"/>
              <a:t>~ 30mA</a:t>
            </a:r>
          </a:p>
          <a:p>
            <a:pPr algn="ctr"/>
            <a:r>
              <a:rPr lang="en-US" dirty="0"/>
              <a:t> </a:t>
            </a:r>
          </a:p>
        </p:txBody>
      </p:sp>
      <p:sp>
        <p:nvSpPr>
          <p:cNvPr id="17" name="Rounded Rectangle 16">
            <a:extLst>
              <a:ext uri="{FF2B5EF4-FFF2-40B4-BE49-F238E27FC236}">
                <a16:creationId xmlns:a16="http://schemas.microsoft.com/office/drawing/2014/main" id="{8648B7CD-9B09-9E4C-A5CF-110FAB80C5C0}"/>
              </a:ext>
            </a:extLst>
          </p:cNvPr>
          <p:cNvSpPr/>
          <p:nvPr/>
        </p:nvSpPr>
        <p:spPr>
          <a:xfrm>
            <a:off x="2080591" y="2636556"/>
            <a:ext cx="2650433" cy="65457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463A096-1CCE-5544-A211-3D1D3F69F83A}"/>
              </a:ext>
            </a:extLst>
          </p:cNvPr>
          <p:cNvSpPr txBox="1"/>
          <p:nvPr/>
        </p:nvSpPr>
        <p:spPr>
          <a:xfrm>
            <a:off x="2160103" y="2605856"/>
            <a:ext cx="2411898" cy="923330"/>
          </a:xfrm>
          <a:prstGeom prst="rect">
            <a:avLst/>
          </a:prstGeom>
          <a:noFill/>
        </p:spPr>
        <p:txBody>
          <a:bodyPr wrap="square" rtlCol="0">
            <a:spAutoFit/>
          </a:bodyPr>
          <a:lstStyle/>
          <a:p>
            <a:pPr algn="ctr"/>
            <a:r>
              <a:rPr lang="en-US" dirty="0"/>
              <a:t>IR Proximity Sensor 2:</a:t>
            </a:r>
          </a:p>
          <a:p>
            <a:pPr algn="ctr"/>
            <a:r>
              <a:rPr lang="en-US" dirty="0"/>
              <a:t>~ 30 mA</a:t>
            </a:r>
          </a:p>
          <a:p>
            <a:pPr algn="ctr"/>
            <a:r>
              <a:rPr lang="en-US" dirty="0"/>
              <a:t> </a:t>
            </a:r>
          </a:p>
        </p:txBody>
      </p:sp>
      <p:sp>
        <p:nvSpPr>
          <p:cNvPr id="19" name="Rounded Rectangle 18">
            <a:extLst>
              <a:ext uri="{FF2B5EF4-FFF2-40B4-BE49-F238E27FC236}">
                <a16:creationId xmlns:a16="http://schemas.microsoft.com/office/drawing/2014/main" id="{07290758-DBCE-A54E-8E5A-51C94D431FCB}"/>
              </a:ext>
            </a:extLst>
          </p:cNvPr>
          <p:cNvSpPr/>
          <p:nvPr/>
        </p:nvSpPr>
        <p:spPr>
          <a:xfrm>
            <a:off x="1217795" y="3366513"/>
            <a:ext cx="2650433" cy="62859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7523B66-1DC6-714B-999F-2E4E6BF123A7}"/>
              </a:ext>
            </a:extLst>
          </p:cNvPr>
          <p:cNvSpPr txBox="1"/>
          <p:nvPr/>
        </p:nvSpPr>
        <p:spPr>
          <a:xfrm>
            <a:off x="1297307" y="3366514"/>
            <a:ext cx="2411898" cy="646331"/>
          </a:xfrm>
          <a:prstGeom prst="rect">
            <a:avLst/>
          </a:prstGeom>
          <a:noFill/>
        </p:spPr>
        <p:txBody>
          <a:bodyPr wrap="square" rtlCol="0">
            <a:spAutoFit/>
          </a:bodyPr>
          <a:lstStyle/>
          <a:p>
            <a:pPr algn="ctr"/>
            <a:r>
              <a:rPr lang="en-US" dirty="0"/>
              <a:t>Buttons:</a:t>
            </a:r>
          </a:p>
          <a:p>
            <a:pPr algn="ctr"/>
            <a:r>
              <a:rPr lang="en-US" dirty="0"/>
              <a:t>up to 50 mA</a:t>
            </a:r>
          </a:p>
        </p:txBody>
      </p:sp>
      <p:sp>
        <p:nvSpPr>
          <p:cNvPr id="21" name="Rounded Rectangle 20">
            <a:extLst>
              <a:ext uri="{FF2B5EF4-FFF2-40B4-BE49-F238E27FC236}">
                <a16:creationId xmlns:a16="http://schemas.microsoft.com/office/drawing/2014/main" id="{39E7C496-7633-504A-BFCA-9723B8F32214}"/>
              </a:ext>
            </a:extLst>
          </p:cNvPr>
          <p:cNvSpPr/>
          <p:nvPr/>
        </p:nvSpPr>
        <p:spPr>
          <a:xfrm>
            <a:off x="539421" y="4733744"/>
            <a:ext cx="3127511" cy="1096665"/>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57D84B57-6965-D346-B1F1-87091B6567F3}"/>
              </a:ext>
            </a:extLst>
          </p:cNvPr>
          <p:cNvSpPr txBox="1"/>
          <p:nvPr/>
        </p:nvSpPr>
        <p:spPr>
          <a:xfrm>
            <a:off x="459909" y="4939963"/>
            <a:ext cx="3286534" cy="646331"/>
          </a:xfrm>
          <a:prstGeom prst="rect">
            <a:avLst/>
          </a:prstGeom>
          <a:noFill/>
        </p:spPr>
        <p:txBody>
          <a:bodyPr wrap="square" rtlCol="0">
            <a:spAutoFit/>
          </a:bodyPr>
          <a:lstStyle/>
          <a:p>
            <a:pPr algn="ctr"/>
            <a:r>
              <a:rPr lang="en-US" dirty="0"/>
              <a:t>20x4 I2C Character LCD Display:</a:t>
            </a:r>
          </a:p>
          <a:p>
            <a:pPr algn="ctr"/>
            <a:r>
              <a:rPr lang="en-US" dirty="0"/>
              <a:t>up to 1.5 mA</a:t>
            </a:r>
          </a:p>
        </p:txBody>
      </p:sp>
      <p:sp>
        <p:nvSpPr>
          <p:cNvPr id="26" name="Rounded Rectangle 25">
            <a:extLst>
              <a:ext uri="{FF2B5EF4-FFF2-40B4-BE49-F238E27FC236}">
                <a16:creationId xmlns:a16="http://schemas.microsoft.com/office/drawing/2014/main" id="{32F34C12-187E-1D4E-B31C-0F05C6DC74E2}"/>
              </a:ext>
            </a:extLst>
          </p:cNvPr>
          <p:cNvSpPr/>
          <p:nvPr/>
        </p:nvSpPr>
        <p:spPr>
          <a:xfrm>
            <a:off x="9872043" y="327578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DB4877A7-3156-9F47-82CD-9B1495BCA4D3}"/>
              </a:ext>
            </a:extLst>
          </p:cNvPr>
          <p:cNvSpPr txBox="1"/>
          <p:nvPr/>
        </p:nvSpPr>
        <p:spPr>
          <a:xfrm>
            <a:off x="9951555" y="3310100"/>
            <a:ext cx="1166197" cy="923330"/>
          </a:xfrm>
          <a:prstGeom prst="rect">
            <a:avLst/>
          </a:prstGeom>
          <a:noFill/>
        </p:spPr>
        <p:txBody>
          <a:bodyPr wrap="square" rtlCol="0">
            <a:spAutoFit/>
          </a:bodyPr>
          <a:lstStyle/>
          <a:p>
            <a:pPr algn="ctr"/>
            <a:r>
              <a:rPr lang="en-US" dirty="0"/>
              <a:t>USB to Audio Jack</a:t>
            </a:r>
          </a:p>
          <a:p>
            <a:pPr algn="ctr"/>
            <a:r>
              <a:rPr lang="en-US" dirty="0"/>
              <a:t> </a:t>
            </a:r>
          </a:p>
        </p:txBody>
      </p:sp>
      <p:cxnSp>
        <p:nvCxnSpPr>
          <p:cNvPr id="28" name="Straight Connector 27">
            <a:extLst>
              <a:ext uri="{FF2B5EF4-FFF2-40B4-BE49-F238E27FC236}">
                <a16:creationId xmlns:a16="http://schemas.microsoft.com/office/drawing/2014/main" id="{3E1A3028-B0B2-5048-88B9-9F8D6D615920}"/>
              </a:ext>
            </a:extLst>
          </p:cNvPr>
          <p:cNvCxnSpPr>
            <a:cxnSpLocks/>
            <a:endCxn id="38" idx="3"/>
          </p:cNvCxnSpPr>
          <p:nvPr/>
        </p:nvCxnSpPr>
        <p:spPr>
          <a:xfrm flipH="1">
            <a:off x="9026969" y="3647014"/>
            <a:ext cx="842836" cy="1"/>
          </a:xfrm>
          <a:prstGeom prst="line">
            <a:avLst/>
          </a:prstGeom>
        </p:spPr>
        <p:style>
          <a:lnRef idx="1">
            <a:schemeClr val="accent2"/>
          </a:lnRef>
          <a:fillRef idx="0">
            <a:schemeClr val="accent2"/>
          </a:fillRef>
          <a:effectRef idx="0">
            <a:schemeClr val="accent2"/>
          </a:effectRef>
          <a:fontRef idx="minor">
            <a:schemeClr val="tx1"/>
          </a:fontRef>
        </p:style>
      </p:cxnSp>
      <p:sp>
        <p:nvSpPr>
          <p:cNvPr id="31" name="TextBox 30">
            <a:extLst>
              <a:ext uri="{FF2B5EF4-FFF2-40B4-BE49-F238E27FC236}">
                <a16:creationId xmlns:a16="http://schemas.microsoft.com/office/drawing/2014/main" id="{BC4C101F-B5A2-2945-A67A-E4A045B97BA6}"/>
              </a:ext>
            </a:extLst>
          </p:cNvPr>
          <p:cNvSpPr txBox="1"/>
          <p:nvPr/>
        </p:nvSpPr>
        <p:spPr>
          <a:xfrm>
            <a:off x="8877550" y="3366371"/>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2" name="TextBox 31">
            <a:extLst>
              <a:ext uri="{FF2B5EF4-FFF2-40B4-BE49-F238E27FC236}">
                <a16:creationId xmlns:a16="http://schemas.microsoft.com/office/drawing/2014/main" id="{AD631B4B-9C85-954D-8C62-FA3E2A682711}"/>
              </a:ext>
            </a:extLst>
          </p:cNvPr>
          <p:cNvSpPr txBox="1"/>
          <p:nvPr/>
        </p:nvSpPr>
        <p:spPr>
          <a:xfrm>
            <a:off x="4986132" y="1838535"/>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3" name="TextBox 32">
            <a:extLst>
              <a:ext uri="{FF2B5EF4-FFF2-40B4-BE49-F238E27FC236}">
                <a16:creationId xmlns:a16="http://schemas.microsoft.com/office/drawing/2014/main" id="{799D1DCD-A9C9-B14D-AD5F-8F3DC469E60C}"/>
              </a:ext>
            </a:extLst>
          </p:cNvPr>
          <p:cNvSpPr txBox="1"/>
          <p:nvPr/>
        </p:nvSpPr>
        <p:spPr>
          <a:xfrm>
            <a:off x="4977855" y="2582830"/>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5" name="TextBox 34">
            <a:extLst>
              <a:ext uri="{FF2B5EF4-FFF2-40B4-BE49-F238E27FC236}">
                <a16:creationId xmlns:a16="http://schemas.microsoft.com/office/drawing/2014/main" id="{735B8CCD-3814-D941-A1CE-419F53B001F4}"/>
              </a:ext>
            </a:extLst>
          </p:cNvPr>
          <p:cNvSpPr txBox="1"/>
          <p:nvPr/>
        </p:nvSpPr>
        <p:spPr>
          <a:xfrm>
            <a:off x="4369363" y="4573513"/>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36" name="TextBox 35">
            <a:extLst>
              <a:ext uri="{FF2B5EF4-FFF2-40B4-BE49-F238E27FC236}">
                <a16:creationId xmlns:a16="http://schemas.microsoft.com/office/drawing/2014/main" id="{C38554B0-34B0-2047-9E57-AA281C37F73C}"/>
              </a:ext>
            </a:extLst>
          </p:cNvPr>
          <p:cNvSpPr txBox="1"/>
          <p:nvPr/>
        </p:nvSpPr>
        <p:spPr>
          <a:xfrm>
            <a:off x="6119189" y="4724427"/>
            <a:ext cx="1218046" cy="307777"/>
          </a:xfrm>
          <a:prstGeom prst="rect">
            <a:avLst/>
          </a:prstGeom>
          <a:noFill/>
        </p:spPr>
        <p:txBody>
          <a:bodyPr wrap="square" rtlCol="0">
            <a:spAutoFit/>
          </a:bodyPr>
          <a:lstStyle/>
          <a:p>
            <a:r>
              <a:rPr lang="en-US" sz="1400" dirty="0"/>
              <a:t>SYS_VOUT</a:t>
            </a:r>
          </a:p>
        </p:txBody>
      </p:sp>
      <p:sp>
        <p:nvSpPr>
          <p:cNvPr id="37" name="TextBox 36">
            <a:extLst>
              <a:ext uri="{FF2B5EF4-FFF2-40B4-BE49-F238E27FC236}">
                <a16:creationId xmlns:a16="http://schemas.microsoft.com/office/drawing/2014/main" id="{736E26DE-BF87-4244-812D-3796FA3A6991}"/>
              </a:ext>
            </a:extLst>
          </p:cNvPr>
          <p:cNvSpPr txBox="1"/>
          <p:nvPr/>
        </p:nvSpPr>
        <p:spPr>
          <a:xfrm>
            <a:off x="6085552" y="3379714"/>
            <a:ext cx="1218046" cy="307777"/>
          </a:xfrm>
          <a:prstGeom prst="rect">
            <a:avLst/>
          </a:prstGeom>
          <a:noFill/>
        </p:spPr>
        <p:txBody>
          <a:bodyPr wrap="square" rtlCol="0">
            <a:spAutoFit/>
          </a:bodyPr>
          <a:lstStyle/>
          <a:p>
            <a:r>
              <a:rPr lang="en-US" sz="1400" dirty="0"/>
              <a:t>3.3V_VOUT</a:t>
            </a:r>
          </a:p>
        </p:txBody>
      </p:sp>
      <p:sp>
        <p:nvSpPr>
          <p:cNvPr id="38" name="TextBox 37">
            <a:extLst>
              <a:ext uri="{FF2B5EF4-FFF2-40B4-BE49-F238E27FC236}">
                <a16:creationId xmlns:a16="http://schemas.microsoft.com/office/drawing/2014/main" id="{23398B1B-57D1-E843-BA42-6C7EA7985B9C}"/>
              </a:ext>
            </a:extLst>
          </p:cNvPr>
          <p:cNvSpPr txBox="1"/>
          <p:nvPr/>
        </p:nvSpPr>
        <p:spPr>
          <a:xfrm>
            <a:off x="8037523" y="3493126"/>
            <a:ext cx="989446" cy="307777"/>
          </a:xfrm>
          <a:prstGeom prst="rect">
            <a:avLst/>
          </a:prstGeom>
          <a:noFill/>
        </p:spPr>
        <p:txBody>
          <a:bodyPr wrap="square" rtlCol="0">
            <a:spAutoFit/>
          </a:bodyPr>
          <a:lstStyle/>
          <a:p>
            <a:r>
              <a:rPr lang="en-US" sz="1400" dirty="0"/>
              <a:t>VIN_USB1</a:t>
            </a:r>
          </a:p>
        </p:txBody>
      </p:sp>
      <p:sp>
        <p:nvSpPr>
          <p:cNvPr id="40" name="TextBox 39">
            <a:extLst>
              <a:ext uri="{FF2B5EF4-FFF2-40B4-BE49-F238E27FC236}">
                <a16:creationId xmlns:a16="http://schemas.microsoft.com/office/drawing/2014/main" id="{F134F4F1-A8D8-4B4B-B9E8-0D354D9CBF52}"/>
              </a:ext>
            </a:extLst>
          </p:cNvPr>
          <p:cNvSpPr txBox="1"/>
          <p:nvPr/>
        </p:nvSpPr>
        <p:spPr>
          <a:xfrm>
            <a:off x="6105936" y="1971408"/>
            <a:ext cx="1218046" cy="307777"/>
          </a:xfrm>
          <a:prstGeom prst="rect">
            <a:avLst/>
          </a:prstGeom>
          <a:noFill/>
        </p:spPr>
        <p:txBody>
          <a:bodyPr wrap="square" rtlCol="0">
            <a:spAutoFit/>
          </a:bodyPr>
          <a:lstStyle/>
          <a:p>
            <a:r>
              <a:rPr lang="en-US" sz="1400" dirty="0"/>
              <a:t>SYS_VOUT</a:t>
            </a:r>
          </a:p>
        </p:txBody>
      </p:sp>
      <p:sp>
        <p:nvSpPr>
          <p:cNvPr id="41" name="TextBox 40">
            <a:extLst>
              <a:ext uri="{FF2B5EF4-FFF2-40B4-BE49-F238E27FC236}">
                <a16:creationId xmlns:a16="http://schemas.microsoft.com/office/drawing/2014/main" id="{F07E0DF9-0C1D-C649-BECA-D3B5CD4B59A1}"/>
              </a:ext>
            </a:extLst>
          </p:cNvPr>
          <p:cNvSpPr txBox="1"/>
          <p:nvPr/>
        </p:nvSpPr>
        <p:spPr>
          <a:xfrm>
            <a:off x="6073461" y="2733383"/>
            <a:ext cx="1218046" cy="307777"/>
          </a:xfrm>
          <a:prstGeom prst="rect">
            <a:avLst/>
          </a:prstGeom>
          <a:noFill/>
        </p:spPr>
        <p:txBody>
          <a:bodyPr wrap="square" rtlCol="0">
            <a:spAutoFit/>
          </a:bodyPr>
          <a:lstStyle/>
          <a:p>
            <a:r>
              <a:rPr lang="en-US" sz="1400" dirty="0"/>
              <a:t>SYS_VOUT</a:t>
            </a:r>
          </a:p>
        </p:txBody>
      </p:sp>
      <p:sp>
        <p:nvSpPr>
          <p:cNvPr id="42" name="Rounded Rectangle 41">
            <a:extLst>
              <a:ext uri="{FF2B5EF4-FFF2-40B4-BE49-F238E27FC236}">
                <a16:creationId xmlns:a16="http://schemas.microsoft.com/office/drawing/2014/main" id="{3F5F7779-AEA8-7E46-8AD5-09A4FE867DC8}"/>
              </a:ext>
            </a:extLst>
          </p:cNvPr>
          <p:cNvSpPr/>
          <p:nvPr/>
        </p:nvSpPr>
        <p:spPr>
          <a:xfrm>
            <a:off x="9951551" y="1912753"/>
            <a:ext cx="1325217" cy="753492"/>
          </a:xfrm>
          <a:prstGeom prst="roundRect">
            <a:avLst/>
          </a:prstGeom>
          <a:solidFill>
            <a:schemeClr val="bg1"/>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F1BD011-F402-A347-AC52-B501B2969EA1}"/>
              </a:ext>
            </a:extLst>
          </p:cNvPr>
          <p:cNvSpPr txBox="1"/>
          <p:nvPr/>
        </p:nvSpPr>
        <p:spPr>
          <a:xfrm>
            <a:off x="10031063" y="1947070"/>
            <a:ext cx="1166197" cy="923330"/>
          </a:xfrm>
          <a:prstGeom prst="rect">
            <a:avLst/>
          </a:prstGeom>
          <a:noFill/>
        </p:spPr>
        <p:txBody>
          <a:bodyPr wrap="square" rtlCol="0">
            <a:spAutoFit/>
          </a:bodyPr>
          <a:lstStyle/>
          <a:p>
            <a:pPr algn="ctr"/>
            <a:r>
              <a:rPr lang="en-US" dirty="0"/>
              <a:t>Micro USB Power</a:t>
            </a:r>
          </a:p>
          <a:p>
            <a:pPr algn="ctr"/>
            <a:r>
              <a:rPr lang="en-US" dirty="0"/>
              <a:t> </a:t>
            </a:r>
          </a:p>
        </p:txBody>
      </p:sp>
      <p:sp>
        <p:nvSpPr>
          <p:cNvPr id="44" name="TextBox 43">
            <a:extLst>
              <a:ext uri="{FF2B5EF4-FFF2-40B4-BE49-F238E27FC236}">
                <a16:creationId xmlns:a16="http://schemas.microsoft.com/office/drawing/2014/main" id="{96703C39-3002-3E4C-B01F-6D4632FAE522}"/>
              </a:ext>
            </a:extLst>
          </p:cNvPr>
          <p:cNvSpPr txBox="1"/>
          <p:nvPr/>
        </p:nvSpPr>
        <p:spPr>
          <a:xfrm>
            <a:off x="8946612" y="1911886"/>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45" name="TextBox 44">
            <a:extLst>
              <a:ext uri="{FF2B5EF4-FFF2-40B4-BE49-F238E27FC236}">
                <a16:creationId xmlns:a16="http://schemas.microsoft.com/office/drawing/2014/main" id="{FD4E2781-ED7C-5443-93B6-DDAE9341523F}"/>
              </a:ext>
            </a:extLst>
          </p:cNvPr>
          <p:cNvSpPr txBox="1"/>
          <p:nvPr/>
        </p:nvSpPr>
        <p:spPr>
          <a:xfrm>
            <a:off x="8117031" y="2130096"/>
            <a:ext cx="989446" cy="307777"/>
          </a:xfrm>
          <a:prstGeom prst="rect">
            <a:avLst/>
          </a:prstGeom>
          <a:noFill/>
        </p:spPr>
        <p:txBody>
          <a:bodyPr wrap="square" rtlCol="0">
            <a:spAutoFit/>
          </a:bodyPr>
          <a:lstStyle/>
          <a:p>
            <a:r>
              <a:rPr lang="en-US" sz="1400" dirty="0"/>
              <a:t>VIN_USB0</a:t>
            </a:r>
          </a:p>
        </p:txBody>
      </p:sp>
      <p:cxnSp>
        <p:nvCxnSpPr>
          <p:cNvPr id="46" name="Straight Connector 45">
            <a:extLst>
              <a:ext uri="{FF2B5EF4-FFF2-40B4-BE49-F238E27FC236}">
                <a16:creationId xmlns:a16="http://schemas.microsoft.com/office/drawing/2014/main" id="{BE8E9442-5BC9-FF46-BB38-CB318D4A5FB6}"/>
              </a:ext>
            </a:extLst>
          </p:cNvPr>
          <p:cNvCxnSpPr>
            <a:cxnSpLocks/>
          </p:cNvCxnSpPr>
          <p:nvPr/>
        </p:nvCxnSpPr>
        <p:spPr>
          <a:xfrm flipH="1">
            <a:off x="9005291" y="2292869"/>
            <a:ext cx="946260" cy="1724"/>
          </a:xfrm>
          <a:prstGeom prst="line">
            <a:avLst/>
          </a:prstGeom>
        </p:spPr>
        <p:style>
          <a:lnRef idx="1">
            <a:schemeClr val="accent2"/>
          </a:lnRef>
          <a:fillRef idx="0">
            <a:schemeClr val="accent2"/>
          </a:fillRef>
          <a:effectRef idx="0">
            <a:schemeClr val="accent2"/>
          </a:effectRef>
          <a:fontRef idx="minor">
            <a:schemeClr val="tx1"/>
          </a:fontRef>
        </p:style>
      </p:cxnSp>
      <p:sp>
        <p:nvSpPr>
          <p:cNvPr id="7" name="Rectangle 6">
            <a:extLst>
              <a:ext uri="{FF2B5EF4-FFF2-40B4-BE49-F238E27FC236}">
                <a16:creationId xmlns:a16="http://schemas.microsoft.com/office/drawing/2014/main" id="{D6BFE4CB-FC4C-034C-B5AA-27984F04C3ED}"/>
              </a:ext>
            </a:extLst>
          </p:cNvPr>
          <p:cNvSpPr/>
          <p:nvPr/>
        </p:nvSpPr>
        <p:spPr>
          <a:xfrm>
            <a:off x="4460059" y="3371667"/>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39" name="Straight Connector 38">
            <a:extLst>
              <a:ext uri="{FF2B5EF4-FFF2-40B4-BE49-F238E27FC236}">
                <a16:creationId xmlns:a16="http://schemas.microsoft.com/office/drawing/2014/main" id="{C8D59079-41AD-464C-8F44-31E523BA86CF}"/>
              </a:ext>
            </a:extLst>
          </p:cNvPr>
          <p:cNvCxnSpPr>
            <a:cxnSpLocks/>
          </p:cNvCxnSpPr>
          <p:nvPr/>
        </p:nvCxnSpPr>
        <p:spPr>
          <a:xfrm flipH="1">
            <a:off x="3840039" y="3557506"/>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3B45F964-C6EB-F040-9EBF-3387940E8C85}"/>
              </a:ext>
            </a:extLst>
          </p:cNvPr>
          <p:cNvCxnSpPr>
            <a:cxnSpLocks/>
          </p:cNvCxnSpPr>
          <p:nvPr/>
        </p:nvCxnSpPr>
        <p:spPr>
          <a:xfrm flipH="1">
            <a:off x="5572511" y="3557506"/>
            <a:ext cx="551629" cy="0"/>
          </a:xfrm>
          <a:prstGeom prst="line">
            <a:avLst/>
          </a:prstGeom>
        </p:spPr>
        <p:style>
          <a:lnRef idx="1">
            <a:schemeClr val="accent2"/>
          </a:lnRef>
          <a:fillRef idx="0">
            <a:schemeClr val="accent2"/>
          </a:fillRef>
          <a:effectRef idx="0">
            <a:schemeClr val="accent2"/>
          </a:effectRef>
          <a:fontRef idx="minor">
            <a:schemeClr val="tx1"/>
          </a:fontRef>
        </p:style>
      </p:cxnSp>
      <p:sp>
        <p:nvSpPr>
          <p:cNvPr id="48" name="Rectangle 47">
            <a:extLst>
              <a:ext uri="{FF2B5EF4-FFF2-40B4-BE49-F238E27FC236}">
                <a16:creationId xmlns:a16="http://schemas.microsoft.com/office/drawing/2014/main" id="{D1C1FCFF-8545-8447-9559-055CAD2D58E3}"/>
              </a:ext>
            </a:extLst>
          </p:cNvPr>
          <p:cNvSpPr/>
          <p:nvPr/>
        </p:nvSpPr>
        <p:spPr>
          <a:xfrm>
            <a:off x="4281367" y="5034005"/>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49" name="Straight Connector 48">
            <a:extLst>
              <a:ext uri="{FF2B5EF4-FFF2-40B4-BE49-F238E27FC236}">
                <a16:creationId xmlns:a16="http://schemas.microsoft.com/office/drawing/2014/main" id="{E23E6C10-FEA3-8A4D-AE1A-6E375A5F855D}"/>
              </a:ext>
            </a:extLst>
          </p:cNvPr>
          <p:cNvCxnSpPr>
            <a:cxnSpLocks/>
          </p:cNvCxnSpPr>
          <p:nvPr/>
        </p:nvCxnSpPr>
        <p:spPr>
          <a:xfrm flipH="1">
            <a:off x="3661347" y="5219844"/>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0823958-99C5-1A40-8E77-1383BF19C24C}"/>
              </a:ext>
            </a:extLst>
          </p:cNvPr>
          <p:cNvCxnSpPr>
            <a:cxnSpLocks/>
          </p:cNvCxnSpPr>
          <p:nvPr/>
        </p:nvCxnSpPr>
        <p:spPr>
          <a:xfrm flipH="1">
            <a:off x="5393820" y="5219844"/>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1" name="Rectangle 50">
            <a:extLst>
              <a:ext uri="{FF2B5EF4-FFF2-40B4-BE49-F238E27FC236}">
                <a16:creationId xmlns:a16="http://schemas.microsoft.com/office/drawing/2014/main" id="{5C07608F-A89C-4447-9B0C-EC9AEF8DC06D}"/>
              </a:ext>
            </a:extLst>
          </p:cNvPr>
          <p:cNvSpPr/>
          <p:nvPr/>
        </p:nvSpPr>
        <p:spPr>
          <a:xfrm>
            <a:off x="4275240" y="5476479"/>
            <a:ext cx="1112452" cy="353931"/>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1k ohm R</a:t>
            </a:r>
          </a:p>
        </p:txBody>
      </p:sp>
      <p:cxnSp>
        <p:nvCxnSpPr>
          <p:cNvPr id="52" name="Straight Connector 51">
            <a:extLst>
              <a:ext uri="{FF2B5EF4-FFF2-40B4-BE49-F238E27FC236}">
                <a16:creationId xmlns:a16="http://schemas.microsoft.com/office/drawing/2014/main" id="{3592FE3D-81A0-534C-80A3-8509D553A9E4}"/>
              </a:ext>
            </a:extLst>
          </p:cNvPr>
          <p:cNvCxnSpPr>
            <a:cxnSpLocks/>
          </p:cNvCxnSpPr>
          <p:nvPr/>
        </p:nvCxnSpPr>
        <p:spPr>
          <a:xfrm flipH="1">
            <a:off x="3655220" y="5662318"/>
            <a:ext cx="62002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3B648C5-E4CE-324C-AD4D-636C2A77AF1D}"/>
              </a:ext>
            </a:extLst>
          </p:cNvPr>
          <p:cNvCxnSpPr>
            <a:cxnSpLocks/>
          </p:cNvCxnSpPr>
          <p:nvPr/>
        </p:nvCxnSpPr>
        <p:spPr>
          <a:xfrm flipH="1">
            <a:off x="5387693" y="5662318"/>
            <a:ext cx="750048" cy="0"/>
          </a:xfrm>
          <a:prstGeom prst="line">
            <a:avLst/>
          </a:prstGeom>
        </p:spPr>
        <p:style>
          <a:lnRef idx="1">
            <a:schemeClr val="accent2"/>
          </a:lnRef>
          <a:fillRef idx="0">
            <a:schemeClr val="accent2"/>
          </a:fillRef>
          <a:effectRef idx="0">
            <a:schemeClr val="accent2"/>
          </a:effectRef>
          <a:fontRef idx="minor">
            <a:schemeClr val="tx1"/>
          </a:fontRef>
        </p:style>
      </p:cxnSp>
      <p:sp>
        <p:nvSpPr>
          <p:cNvPr id="57" name="TextBox 56">
            <a:extLst>
              <a:ext uri="{FF2B5EF4-FFF2-40B4-BE49-F238E27FC236}">
                <a16:creationId xmlns:a16="http://schemas.microsoft.com/office/drawing/2014/main" id="{A7364D67-8057-9E46-AE19-CE7B89BB9307}"/>
              </a:ext>
            </a:extLst>
          </p:cNvPr>
          <p:cNvSpPr txBox="1"/>
          <p:nvPr/>
        </p:nvSpPr>
        <p:spPr>
          <a:xfrm>
            <a:off x="6104128" y="5064154"/>
            <a:ext cx="1218046" cy="307777"/>
          </a:xfrm>
          <a:prstGeom prst="rect">
            <a:avLst/>
          </a:prstGeom>
          <a:noFill/>
        </p:spPr>
        <p:txBody>
          <a:bodyPr wrap="square" rtlCol="0">
            <a:spAutoFit/>
          </a:bodyPr>
          <a:lstStyle/>
          <a:p>
            <a:r>
              <a:rPr lang="en-US" sz="1400" dirty="0"/>
              <a:t>SYS_VOUT</a:t>
            </a:r>
          </a:p>
        </p:txBody>
      </p:sp>
      <p:sp>
        <p:nvSpPr>
          <p:cNvPr id="58" name="TextBox 57">
            <a:extLst>
              <a:ext uri="{FF2B5EF4-FFF2-40B4-BE49-F238E27FC236}">
                <a16:creationId xmlns:a16="http://schemas.microsoft.com/office/drawing/2014/main" id="{8D6F0A3E-BFE2-0447-AF1C-3AC0701F5162}"/>
              </a:ext>
            </a:extLst>
          </p:cNvPr>
          <p:cNvSpPr txBox="1"/>
          <p:nvPr/>
        </p:nvSpPr>
        <p:spPr>
          <a:xfrm>
            <a:off x="6102132" y="5490474"/>
            <a:ext cx="1218046" cy="307777"/>
          </a:xfrm>
          <a:prstGeom prst="rect">
            <a:avLst/>
          </a:prstGeom>
          <a:noFill/>
        </p:spPr>
        <p:txBody>
          <a:bodyPr wrap="square" rtlCol="0">
            <a:spAutoFit/>
          </a:bodyPr>
          <a:lstStyle/>
          <a:p>
            <a:r>
              <a:rPr lang="en-US" sz="1400" dirty="0"/>
              <a:t>SYS_VOUT</a:t>
            </a:r>
          </a:p>
        </p:txBody>
      </p:sp>
      <p:sp>
        <p:nvSpPr>
          <p:cNvPr id="59" name="TextBox 58">
            <a:extLst>
              <a:ext uri="{FF2B5EF4-FFF2-40B4-BE49-F238E27FC236}">
                <a16:creationId xmlns:a16="http://schemas.microsoft.com/office/drawing/2014/main" id="{722AFA1A-26E6-5041-A29A-3B34386EA4D8}"/>
              </a:ext>
            </a:extLst>
          </p:cNvPr>
          <p:cNvSpPr txBox="1"/>
          <p:nvPr/>
        </p:nvSpPr>
        <p:spPr>
          <a:xfrm>
            <a:off x="3726573" y="4947465"/>
            <a:ext cx="1218046" cy="307777"/>
          </a:xfrm>
          <a:prstGeom prst="rect">
            <a:avLst/>
          </a:prstGeom>
          <a:noFill/>
        </p:spPr>
        <p:txBody>
          <a:bodyPr wrap="square" rtlCol="0">
            <a:spAutoFit/>
          </a:bodyPr>
          <a:lstStyle/>
          <a:p>
            <a:r>
              <a:rPr lang="en-US" sz="1400" dirty="0"/>
              <a:t>SDA</a:t>
            </a:r>
          </a:p>
        </p:txBody>
      </p:sp>
      <p:sp>
        <p:nvSpPr>
          <p:cNvPr id="60" name="TextBox 59">
            <a:extLst>
              <a:ext uri="{FF2B5EF4-FFF2-40B4-BE49-F238E27FC236}">
                <a16:creationId xmlns:a16="http://schemas.microsoft.com/office/drawing/2014/main" id="{7CEB941A-BFA8-FB48-828A-B0745A2A8DE6}"/>
              </a:ext>
            </a:extLst>
          </p:cNvPr>
          <p:cNvSpPr txBox="1"/>
          <p:nvPr/>
        </p:nvSpPr>
        <p:spPr>
          <a:xfrm>
            <a:off x="3711478" y="5360040"/>
            <a:ext cx="1218046" cy="307777"/>
          </a:xfrm>
          <a:prstGeom prst="rect">
            <a:avLst/>
          </a:prstGeom>
          <a:noFill/>
        </p:spPr>
        <p:txBody>
          <a:bodyPr wrap="square" rtlCol="0">
            <a:spAutoFit/>
          </a:bodyPr>
          <a:lstStyle/>
          <a:p>
            <a:r>
              <a:rPr lang="en-US" sz="1400" dirty="0"/>
              <a:t>SCL</a:t>
            </a:r>
          </a:p>
        </p:txBody>
      </p:sp>
      <p:cxnSp>
        <p:nvCxnSpPr>
          <p:cNvPr id="8" name="Straight Connector 7">
            <a:extLst>
              <a:ext uri="{FF2B5EF4-FFF2-40B4-BE49-F238E27FC236}">
                <a16:creationId xmlns:a16="http://schemas.microsoft.com/office/drawing/2014/main" id="{7561D540-1765-AD4A-9C52-72C40C40A033}"/>
              </a:ext>
            </a:extLst>
          </p:cNvPr>
          <p:cNvCxnSpPr>
            <a:stCxn id="15" idx="1"/>
          </p:cNvCxnSpPr>
          <p:nvPr/>
        </p:nvCxnSpPr>
        <p:spPr>
          <a:xfrm flipH="1">
            <a:off x="1297307" y="2166492"/>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B57FA74-9E28-B449-A5BA-BCD3CF12B5D8}"/>
              </a:ext>
            </a:extLst>
          </p:cNvPr>
          <p:cNvCxnSpPr/>
          <p:nvPr/>
        </p:nvCxnSpPr>
        <p:spPr>
          <a:xfrm>
            <a:off x="1297307" y="1998567"/>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69D2895B-1F31-7245-91A7-FB7F76AA72A8}"/>
              </a:ext>
            </a:extLst>
          </p:cNvPr>
          <p:cNvCxnSpPr/>
          <p:nvPr/>
        </p:nvCxnSpPr>
        <p:spPr>
          <a:xfrm>
            <a:off x="1217795" y="2076888"/>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EC021376-45D3-844B-B6BB-4A8E3EC0C96B}"/>
              </a:ext>
            </a:extLst>
          </p:cNvPr>
          <p:cNvCxnSpPr/>
          <p:nvPr/>
        </p:nvCxnSpPr>
        <p:spPr>
          <a:xfrm>
            <a:off x="1258838" y="2029226"/>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56" name="Straight Connector 55">
            <a:extLst>
              <a:ext uri="{FF2B5EF4-FFF2-40B4-BE49-F238E27FC236}">
                <a16:creationId xmlns:a16="http://schemas.microsoft.com/office/drawing/2014/main" id="{ACE8CD12-F2A5-4D46-AD0B-510D74417788}"/>
              </a:ext>
            </a:extLst>
          </p:cNvPr>
          <p:cNvCxnSpPr/>
          <p:nvPr/>
        </p:nvCxnSpPr>
        <p:spPr>
          <a:xfrm flipH="1">
            <a:off x="1297307" y="2963843"/>
            <a:ext cx="783284" cy="0"/>
          </a:xfrm>
          <a:prstGeom prst="line">
            <a:avLst/>
          </a:prstGeom>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768E8020-02CB-0947-B46D-79A2E46A894A}"/>
              </a:ext>
            </a:extLst>
          </p:cNvPr>
          <p:cNvCxnSpPr/>
          <p:nvPr/>
        </p:nvCxnSpPr>
        <p:spPr>
          <a:xfrm>
            <a:off x="1297307" y="279591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4994C1AB-C3B1-D14C-8B54-FF65DD8D7075}"/>
              </a:ext>
            </a:extLst>
          </p:cNvPr>
          <p:cNvCxnSpPr/>
          <p:nvPr/>
        </p:nvCxnSpPr>
        <p:spPr>
          <a:xfrm>
            <a:off x="1217795" y="287423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160255E-B697-A44A-845F-8C89C6BB4873}"/>
              </a:ext>
            </a:extLst>
          </p:cNvPr>
          <p:cNvCxnSpPr/>
          <p:nvPr/>
        </p:nvCxnSpPr>
        <p:spPr>
          <a:xfrm>
            <a:off x="1258838" y="282657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B7CF3FCD-6D5B-814B-95FA-C4391070F9F3}"/>
              </a:ext>
            </a:extLst>
          </p:cNvPr>
          <p:cNvCxnSpPr>
            <a:cxnSpLocks/>
          </p:cNvCxnSpPr>
          <p:nvPr/>
        </p:nvCxnSpPr>
        <p:spPr>
          <a:xfrm flipH="1" flipV="1">
            <a:off x="734482" y="3680333"/>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63D25C42-6496-6B44-878A-D017333A6DFF}"/>
              </a:ext>
            </a:extLst>
          </p:cNvPr>
          <p:cNvCxnSpPr/>
          <p:nvPr/>
        </p:nvCxnSpPr>
        <p:spPr>
          <a:xfrm>
            <a:off x="734482" y="351240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1EB5ED23-8A82-464D-8A7E-2E910720C053}"/>
              </a:ext>
            </a:extLst>
          </p:cNvPr>
          <p:cNvCxnSpPr/>
          <p:nvPr/>
        </p:nvCxnSpPr>
        <p:spPr>
          <a:xfrm>
            <a:off x="654970" y="359072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68" name="Straight Connector 67">
            <a:extLst>
              <a:ext uri="{FF2B5EF4-FFF2-40B4-BE49-F238E27FC236}">
                <a16:creationId xmlns:a16="http://schemas.microsoft.com/office/drawing/2014/main" id="{0FD56E62-D946-5B45-8A52-7B71B4EC6059}"/>
              </a:ext>
            </a:extLst>
          </p:cNvPr>
          <p:cNvCxnSpPr/>
          <p:nvPr/>
        </p:nvCxnSpPr>
        <p:spPr>
          <a:xfrm>
            <a:off x="696013" y="3543067"/>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7B6AF682-8863-E147-97EF-0DBD4B80609C}"/>
              </a:ext>
            </a:extLst>
          </p:cNvPr>
          <p:cNvCxnSpPr>
            <a:cxnSpLocks/>
          </p:cNvCxnSpPr>
          <p:nvPr/>
        </p:nvCxnSpPr>
        <p:spPr>
          <a:xfrm rot="5400000" flipV="1">
            <a:off x="10334589" y="4281289"/>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45F883C4-95B2-094A-8A5F-FF48833DA0C9}"/>
              </a:ext>
            </a:extLst>
          </p:cNvPr>
          <p:cNvCxnSpPr>
            <a:cxnSpLocks/>
          </p:cNvCxnSpPr>
          <p:nvPr/>
        </p:nvCxnSpPr>
        <p:spPr>
          <a:xfrm rot="16200000" flipH="1">
            <a:off x="10579243" y="4370990"/>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71" name="Straight Connector 70">
            <a:extLst>
              <a:ext uri="{FF2B5EF4-FFF2-40B4-BE49-F238E27FC236}">
                <a16:creationId xmlns:a16="http://schemas.microsoft.com/office/drawing/2014/main" id="{C8802F73-D522-FD4E-B42E-FBAD1E9B41AD}"/>
              </a:ext>
            </a:extLst>
          </p:cNvPr>
          <p:cNvCxnSpPr>
            <a:cxnSpLocks/>
          </p:cNvCxnSpPr>
          <p:nvPr/>
        </p:nvCxnSpPr>
        <p:spPr>
          <a:xfrm rot="5400000" flipH="1">
            <a:off x="10581767" y="4517361"/>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096302D9-86F6-D946-A7A2-A9C618880B23}"/>
              </a:ext>
            </a:extLst>
          </p:cNvPr>
          <p:cNvCxnSpPr>
            <a:cxnSpLocks/>
          </p:cNvCxnSpPr>
          <p:nvPr/>
        </p:nvCxnSpPr>
        <p:spPr>
          <a:xfrm rot="5400000" flipH="1">
            <a:off x="10579242" y="4439084"/>
            <a:ext cx="0" cy="263643"/>
          </a:xfrm>
          <a:prstGeom prst="line">
            <a:avLst/>
          </a:prstGeom>
        </p:spPr>
        <p:style>
          <a:lnRef idx="1">
            <a:schemeClr val="dk1"/>
          </a:lnRef>
          <a:fillRef idx="0">
            <a:schemeClr val="dk1"/>
          </a:fillRef>
          <a:effectRef idx="0">
            <a:schemeClr val="dk1"/>
          </a:effectRef>
          <a:fontRef idx="minor">
            <a:schemeClr val="tx1"/>
          </a:fontRef>
        </p:style>
      </p:cxnSp>
      <p:cxnSp>
        <p:nvCxnSpPr>
          <p:cNvPr id="73" name="Straight Connector 72">
            <a:extLst>
              <a:ext uri="{FF2B5EF4-FFF2-40B4-BE49-F238E27FC236}">
                <a16:creationId xmlns:a16="http://schemas.microsoft.com/office/drawing/2014/main" id="{DB5CB9BE-43F1-014C-9FDA-E9DD04414F7B}"/>
              </a:ext>
            </a:extLst>
          </p:cNvPr>
          <p:cNvCxnSpPr>
            <a:cxnSpLocks/>
          </p:cNvCxnSpPr>
          <p:nvPr/>
        </p:nvCxnSpPr>
        <p:spPr>
          <a:xfrm flipH="1">
            <a:off x="10642541" y="2683414"/>
            <a:ext cx="2" cy="358191"/>
          </a:xfrm>
          <a:prstGeom prst="line">
            <a:avLst/>
          </a:prstGeom>
        </p:spPr>
        <p:style>
          <a:lnRef idx="1">
            <a:schemeClr val="dk1"/>
          </a:lnRef>
          <a:fillRef idx="0">
            <a:schemeClr val="dk1"/>
          </a:fillRef>
          <a:effectRef idx="0">
            <a:schemeClr val="dk1"/>
          </a:effectRef>
          <a:fontRef idx="minor">
            <a:schemeClr val="tx1"/>
          </a:fontRef>
        </p:style>
      </p:cxnSp>
      <p:cxnSp>
        <p:nvCxnSpPr>
          <p:cNvPr id="74" name="Straight Connector 73">
            <a:extLst>
              <a:ext uri="{FF2B5EF4-FFF2-40B4-BE49-F238E27FC236}">
                <a16:creationId xmlns:a16="http://schemas.microsoft.com/office/drawing/2014/main" id="{EAACD168-39DF-8548-9603-AB0D0A30B5AA}"/>
              </a:ext>
            </a:extLst>
          </p:cNvPr>
          <p:cNvCxnSpPr>
            <a:cxnSpLocks/>
          </p:cNvCxnSpPr>
          <p:nvPr/>
        </p:nvCxnSpPr>
        <p:spPr>
          <a:xfrm>
            <a:off x="10477892" y="3045187"/>
            <a:ext cx="323184" cy="0"/>
          </a:xfrm>
          <a:prstGeom prst="line">
            <a:avLst/>
          </a:prstGeom>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756D99E7-8916-1341-A71D-E1E63EE38BC3}"/>
              </a:ext>
            </a:extLst>
          </p:cNvPr>
          <p:cNvCxnSpPr>
            <a:cxnSpLocks/>
          </p:cNvCxnSpPr>
          <p:nvPr/>
        </p:nvCxnSpPr>
        <p:spPr>
          <a:xfrm flipH="1">
            <a:off x="10549347" y="3122626"/>
            <a:ext cx="185322" cy="0"/>
          </a:xfrm>
          <a:prstGeom prst="line">
            <a:avLst/>
          </a:prstGeom>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274391FD-44CB-544D-82B3-7F7AD79D409B}"/>
              </a:ext>
            </a:extLst>
          </p:cNvPr>
          <p:cNvCxnSpPr>
            <a:cxnSpLocks/>
          </p:cNvCxnSpPr>
          <p:nvPr/>
        </p:nvCxnSpPr>
        <p:spPr>
          <a:xfrm flipH="1">
            <a:off x="10507662" y="3083510"/>
            <a:ext cx="263643" cy="0"/>
          </a:xfrm>
          <a:prstGeom prst="line">
            <a:avLst/>
          </a:prstGeom>
        </p:spPr>
        <p:style>
          <a:lnRef idx="1">
            <a:schemeClr val="dk1"/>
          </a:lnRef>
          <a:fillRef idx="0">
            <a:schemeClr val="dk1"/>
          </a:fillRef>
          <a:effectRef idx="0">
            <a:schemeClr val="dk1"/>
          </a:effectRef>
          <a:fontRef idx="minor">
            <a:schemeClr val="tx1"/>
          </a:fontRef>
        </p:style>
      </p:cxnSp>
      <p:cxnSp>
        <p:nvCxnSpPr>
          <p:cNvPr id="79" name="Straight Connector 78">
            <a:extLst>
              <a:ext uri="{FF2B5EF4-FFF2-40B4-BE49-F238E27FC236}">
                <a16:creationId xmlns:a16="http://schemas.microsoft.com/office/drawing/2014/main" id="{8C1C1510-1E7B-3342-A92E-32B5BFA84DBD}"/>
              </a:ext>
            </a:extLst>
          </p:cNvPr>
          <p:cNvCxnSpPr>
            <a:cxnSpLocks/>
          </p:cNvCxnSpPr>
          <p:nvPr/>
        </p:nvCxnSpPr>
        <p:spPr>
          <a:xfrm rot="5400000" flipV="1">
            <a:off x="1825862" y="6092437"/>
            <a:ext cx="492366" cy="3057"/>
          </a:xfrm>
          <a:prstGeom prst="line">
            <a:avLst/>
          </a:prstGeom>
        </p:spPr>
        <p:style>
          <a:lnRef idx="1">
            <a:schemeClr val="dk1"/>
          </a:lnRef>
          <a:fillRef idx="0">
            <a:schemeClr val="dk1"/>
          </a:fillRef>
          <a:effectRef idx="0">
            <a:schemeClr val="dk1"/>
          </a:effectRef>
          <a:fontRef idx="minor">
            <a:schemeClr val="tx1"/>
          </a:fontRef>
        </p:style>
      </p:cxnSp>
      <p:cxnSp>
        <p:nvCxnSpPr>
          <p:cNvPr id="80" name="Straight Connector 79">
            <a:extLst>
              <a:ext uri="{FF2B5EF4-FFF2-40B4-BE49-F238E27FC236}">
                <a16:creationId xmlns:a16="http://schemas.microsoft.com/office/drawing/2014/main" id="{C2FFBD52-58E9-2740-98ED-33EFC2B72DC2}"/>
              </a:ext>
            </a:extLst>
          </p:cNvPr>
          <p:cNvCxnSpPr>
            <a:cxnSpLocks/>
          </p:cNvCxnSpPr>
          <p:nvPr/>
        </p:nvCxnSpPr>
        <p:spPr>
          <a:xfrm rot="16200000" flipH="1">
            <a:off x="2070516" y="6182138"/>
            <a:ext cx="0" cy="323185"/>
          </a:xfrm>
          <a:prstGeom prst="line">
            <a:avLst/>
          </a:prstGeom>
        </p:spPr>
        <p:style>
          <a:lnRef idx="1">
            <a:schemeClr val="dk1"/>
          </a:lnRef>
          <a:fillRef idx="0">
            <a:schemeClr val="dk1"/>
          </a:fillRef>
          <a:effectRef idx="0">
            <a:schemeClr val="dk1"/>
          </a:effectRef>
          <a:fontRef idx="minor">
            <a:schemeClr val="tx1"/>
          </a:fontRef>
        </p:style>
      </p:cxnSp>
      <p:cxnSp>
        <p:nvCxnSpPr>
          <p:cNvPr id="81" name="Straight Connector 80">
            <a:extLst>
              <a:ext uri="{FF2B5EF4-FFF2-40B4-BE49-F238E27FC236}">
                <a16:creationId xmlns:a16="http://schemas.microsoft.com/office/drawing/2014/main" id="{874ADDF2-F9F0-AB4A-9379-564D9F78CC9D}"/>
              </a:ext>
            </a:extLst>
          </p:cNvPr>
          <p:cNvCxnSpPr>
            <a:cxnSpLocks/>
          </p:cNvCxnSpPr>
          <p:nvPr/>
        </p:nvCxnSpPr>
        <p:spPr>
          <a:xfrm rot="5400000" flipH="1">
            <a:off x="2073040" y="6328509"/>
            <a:ext cx="0" cy="185322"/>
          </a:xfrm>
          <a:prstGeom prst="line">
            <a:avLst/>
          </a:prstGeom>
        </p:spPr>
        <p:style>
          <a:lnRef idx="1">
            <a:schemeClr val="dk1"/>
          </a:lnRef>
          <a:fillRef idx="0">
            <a:schemeClr val="dk1"/>
          </a:fillRef>
          <a:effectRef idx="0">
            <a:schemeClr val="dk1"/>
          </a:effectRef>
          <a:fontRef idx="minor">
            <a:schemeClr val="tx1"/>
          </a:fontRef>
        </p:style>
      </p:cxnSp>
      <p:cxnSp>
        <p:nvCxnSpPr>
          <p:cNvPr id="82" name="Straight Connector 81">
            <a:extLst>
              <a:ext uri="{FF2B5EF4-FFF2-40B4-BE49-F238E27FC236}">
                <a16:creationId xmlns:a16="http://schemas.microsoft.com/office/drawing/2014/main" id="{F7E3DD6D-ED48-704C-ACB7-5E99C47C89FF}"/>
              </a:ext>
            </a:extLst>
          </p:cNvPr>
          <p:cNvCxnSpPr>
            <a:cxnSpLocks/>
          </p:cNvCxnSpPr>
          <p:nvPr/>
        </p:nvCxnSpPr>
        <p:spPr>
          <a:xfrm rot="5400000" flipH="1">
            <a:off x="2070515" y="6250232"/>
            <a:ext cx="0" cy="263643"/>
          </a:xfrm>
          <a:prstGeom prst="line">
            <a:avLst/>
          </a:prstGeom>
        </p:spPr>
        <p:style>
          <a:lnRef idx="1">
            <a:schemeClr val="dk1"/>
          </a:lnRef>
          <a:fillRef idx="0">
            <a:schemeClr val="dk1"/>
          </a:fillRef>
          <a:effectRef idx="0">
            <a:schemeClr val="dk1"/>
          </a:effectRef>
          <a:fontRef idx="minor">
            <a:schemeClr val="tx1"/>
          </a:fontRef>
        </p:style>
      </p:cxnSp>
      <p:sp>
        <p:nvSpPr>
          <p:cNvPr id="85" name="TextBox 84">
            <a:extLst>
              <a:ext uri="{FF2B5EF4-FFF2-40B4-BE49-F238E27FC236}">
                <a16:creationId xmlns:a16="http://schemas.microsoft.com/office/drawing/2014/main" id="{5D60348F-04A4-C545-BD36-4AD36DEC9705}"/>
              </a:ext>
            </a:extLst>
          </p:cNvPr>
          <p:cNvSpPr txBox="1"/>
          <p:nvPr/>
        </p:nvSpPr>
        <p:spPr>
          <a:xfrm>
            <a:off x="5204184" y="4914774"/>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6" name="TextBox 85">
            <a:extLst>
              <a:ext uri="{FF2B5EF4-FFF2-40B4-BE49-F238E27FC236}">
                <a16:creationId xmlns:a16="http://schemas.microsoft.com/office/drawing/2014/main" id="{F41645E2-FB36-3141-A490-6542328B48C9}"/>
              </a:ext>
            </a:extLst>
          </p:cNvPr>
          <p:cNvSpPr txBox="1"/>
          <p:nvPr/>
        </p:nvSpPr>
        <p:spPr>
          <a:xfrm>
            <a:off x="5209664" y="5330278"/>
            <a:ext cx="1166197" cy="646331"/>
          </a:xfrm>
          <a:prstGeom prst="rect">
            <a:avLst/>
          </a:prstGeom>
          <a:noFill/>
        </p:spPr>
        <p:txBody>
          <a:bodyPr wrap="square" rtlCol="0">
            <a:spAutoFit/>
          </a:bodyPr>
          <a:lstStyle/>
          <a:p>
            <a:pPr algn="ctr"/>
            <a:r>
              <a:rPr lang="en-US" dirty="0"/>
              <a:t>5V</a:t>
            </a:r>
          </a:p>
          <a:p>
            <a:pPr algn="ctr"/>
            <a:r>
              <a:rPr lang="en-US" dirty="0"/>
              <a:t> </a:t>
            </a:r>
          </a:p>
        </p:txBody>
      </p:sp>
      <p:sp>
        <p:nvSpPr>
          <p:cNvPr id="87" name="TextBox 86">
            <a:extLst>
              <a:ext uri="{FF2B5EF4-FFF2-40B4-BE49-F238E27FC236}">
                <a16:creationId xmlns:a16="http://schemas.microsoft.com/office/drawing/2014/main" id="{71A3C895-2185-1D49-A54B-73DFC14CCCB4}"/>
              </a:ext>
            </a:extLst>
          </p:cNvPr>
          <p:cNvSpPr txBox="1"/>
          <p:nvPr/>
        </p:nvSpPr>
        <p:spPr>
          <a:xfrm>
            <a:off x="5286351" y="3247255"/>
            <a:ext cx="1166197" cy="646331"/>
          </a:xfrm>
          <a:prstGeom prst="rect">
            <a:avLst/>
          </a:prstGeom>
          <a:noFill/>
        </p:spPr>
        <p:txBody>
          <a:bodyPr wrap="square" rtlCol="0">
            <a:spAutoFit/>
          </a:bodyPr>
          <a:lstStyle/>
          <a:p>
            <a:pPr algn="ctr"/>
            <a:r>
              <a:rPr lang="en-US" dirty="0"/>
              <a:t>3.3V</a:t>
            </a:r>
          </a:p>
          <a:p>
            <a:pPr algn="ctr"/>
            <a:r>
              <a:rPr lang="en-US" dirty="0"/>
              <a:t> </a:t>
            </a:r>
          </a:p>
        </p:txBody>
      </p:sp>
    </p:spTree>
    <p:extLst>
      <p:ext uri="{BB962C8B-B14F-4D97-AF65-F5344CB8AC3E}">
        <p14:creationId xmlns:p14="http://schemas.microsoft.com/office/powerpoint/2010/main" val="4286425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EB3A40F-61FB-9F46-B7A7-6CA2B2A58FCA}"/>
              </a:ext>
            </a:extLst>
          </p:cNvPr>
          <p:cNvSpPr>
            <a:spLocks noGrp="1"/>
          </p:cNvSpPr>
          <p:nvPr>
            <p:ph idx="1"/>
          </p:nvPr>
        </p:nvSpPr>
        <p:spPr/>
        <p:txBody>
          <a:bodyPr/>
          <a:lstStyle/>
          <a:p>
            <a:endParaRPr lang="en-US"/>
          </a:p>
        </p:txBody>
      </p:sp>
      <p:sp>
        <p:nvSpPr>
          <p:cNvPr id="4" name="Title 1">
            <a:extLst>
              <a:ext uri="{FF2B5EF4-FFF2-40B4-BE49-F238E27FC236}">
                <a16:creationId xmlns:a16="http://schemas.microsoft.com/office/drawing/2014/main" id="{3543F90E-C6E0-6344-A93E-120577956DB1}"/>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sng" dirty="0"/>
              <a:t>Mechanical Block Diagram</a:t>
            </a:r>
            <a:endParaRPr lang="en-US" dirty="0"/>
          </a:p>
        </p:txBody>
      </p:sp>
      <p:sp>
        <p:nvSpPr>
          <p:cNvPr id="5" name="Rectangle 4">
            <a:extLst>
              <a:ext uri="{FF2B5EF4-FFF2-40B4-BE49-F238E27FC236}">
                <a16:creationId xmlns:a16="http://schemas.microsoft.com/office/drawing/2014/main" id="{7C36EA15-93E8-3749-9376-EBAA06ED2C8C}"/>
              </a:ext>
            </a:extLst>
          </p:cNvPr>
          <p:cNvSpPr/>
          <p:nvPr/>
        </p:nvSpPr>
        <p:spPr>
          <a:xfrm>
            <a:off x="357809" y="1524000"/>
            <a:ext cx="11463130" cy="50623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2AF5A245-0CFC-454D-BD10-DA10360586D1}"/>
              </a:ext>
            </a:extLst>
          </p:cNvPr>
          <p:cNvSpPr/>
          <p:nvPr/>
        </p:nvSpPr>
        <p:spPr>
          <a:xfrm>
            <a:off x="459825" y="2516648"/>
            <a:ext cx="5400000" cy="252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D21443E-9582-3D41-9596-2BC30D8F31BD}"/>
              </a:ext>
            </a:extLst>
          </p:cNvPr>
          <p:cNvSpPr/>
          <p:nvPr/>
        </p:nvSpPr>
        <p:spPr>
          <a:xfrm>
            <a:off x="689698" y="2709778"/>
            <a:ext cx="4176000" cy="13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E80A6F2-1617-304C-880E-1D3CFBCB73A8}"/>
              </a:ext>
            </a:extLst>
          </p:cNvPr>
          <p:cNvSpPr/>
          <p:nvPr/>
        </p:nvSpPr>
        <p:spPr>
          <a:xfrm>
            <a:off x="1942021" y="4339218"/>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74BE284-46C7-1945-B937-6E65B9487908}"/>
              </a:ext>
            </a:extLst>
          </p:cNvPr>
          <p:cNvSpPr/>
          <p:nvPr/>
        </p:nvSpPr>
        <p:spPr>
          <a:xfrm>
            <a:off x="2979632" y="4330896"/>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04EB64-2C0B-7E48-ADD0-0EC614046506}"/>
              </a:ext>
            </a:extLst>
          </p:cNvPr>
          <p:cNvSpPr/>
          <p:nvPr/>
        </p:nvSpPr>
        <p:spPr>
          <a:xfrm>
            <a:off x="5120408" y="2800184"/>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71E2818-D4B8-5F42-B8A3-98E0DDF2D329}"/>
              </a:ext>
            </a:extLst>
          </p:cNvPr>
          <p:cNvSpPr/>
          <p:nvPr/>
        </p:nvSpPr>
        <p:spPr>
          <a:xfrm>
            <a:off x="5120408" y="3515720"/>
            <a:ext cx="432000" cy="432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E8FBFB9-581B-1D4E-82E5-8E7A1F924A22}"/>
              </a:ext>
            </a:extLst>
          </p:cNvPr>
          <p:cNvSpPr/>
          <p:nvPr/>
        </p:nvSpPr>
        <p:spPr>
          <a:xfrm>
            <a:off x="9620229" y="3065317"/>
            <a:ext cx="2016000" cy="1260000"/>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55316E8-3D59-7F43-833A-30F8F7DE7A0E}"/>
              </a:ext>
            </a:extLst>
          </p:cNvPr>
          <p:cNvSpPr/>
          <p:nvPr/>
        </p:nvSpPr>
        <p:spPr>
          <a:xfrm>
            <a:off x="9904097" y="4523873"/>
            <a:ext cx="471600" cy="404799"/>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60CDD6B-A5BB-EC4D-84D3-C9E7F91FDB51}"/>
              </a:ext>
            </a:extLst>
          </p:cNvPr>
          <p:cNvSpPr/>
          <p:nvPr/>
        </p:nvSpPr>
        <p:spPr>
          <a:xfrm>
            <a:off x="6630477" y="4656937"/>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3A25EB7-E32D-1149-859A-201BA862ECD7}"/>
              </a:ext>
            </a:extLst>
          </p:cNvPr>
          <p:cNvSpPr/>
          <p:nvPr/>
        </p:nvSpPr>
        <p:spPr>
          <a:xfrm>
            <a:off x="10781833" y="4695602"/>
            <a:ext cx="744489" cy="201598"/>
          </a:xfrm>
          <a:prstGeom prst="rect">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D7C1E04-135F-7A48-8F02-64CD05E9FF03}"/>
              </a:ext>
            </a:extLst>
          </p:cNvPr>
          <p:cNvSpPr txBox="1"/>
          <p:nvPr/>
        </p:nvSpPr>
        <p:spPr>
          <a:xfrm>
            <a:off x="2115546" y="3223280"/>
            <a:ext cx="1324303" cy="369332"/>
          </a:xfrm>
          <a:prstGeom prst="rect">
            <a:avLst/>
          </a:prstGeom>
          <a:noFill/>
        </p:spPr>
        <p:txBody>
          <a:bodyPr wrap="square" rtlCol="0">
            <a:spAutoFit/>
          </a:bodyPr>
          <a:lstStyle/>
          <a:p>
            <a:r>
              <a:rPr lang="en-US" dirty="0">
                <a:solidFill>
                  <a:schemeClr val="bg1"/>
                </a:solidFill>
              </a:rPr>
              <a:t>LCD Display</a:t>
            </a:r>
          </a:p>
        </p:txBody>
      </p:sp>
      <p:sp>
        <p:nvSpPr>
          <p:cNvPr id="18" name="TextBox 17">
            <a:extLst>
              <a:ext uri="{FF2B5EF4-FFF2-40B4-BE49-F238E27FC236}">
                <a16:creationId xmlns:a16="http://schemas.microsoft.com/office/drawing/2014/main" id="{6DC70C6F-9E4E-EB42-950B-48014E5F081E}"/>
              </a:ext>
            </a:extLst>
          </p:cNvPr>
          <p:cNvSpPr txBox="1"/>
          <p:nvPr/>
        </p:nvSpPr>
        <p:spPr>
          <a:xfrm>
            <a:off x="9904912" y="3510651"/>
            <a:ext cx="1797665" cy="369332"/>
          </a:xfrm>
          <a:prstGeom prst="rect">
            <a:avLst/>
          </a:prstGeom>
          <a:noFill/>
        </p:spPr>
        <p:txBody>
          <a:bodyPr wrap="square" rtlCol="0">
            <a:spAutoFit/>
          </a:bodyPr>
          <a:lstStyle/>
          <a:p>
            <a:r>
              <a:rPr lang="en-US" dirty="0">
                <a:solidFill>
                  <a:schemeClr val="bg1"/>
                </a:solidFill>
              </a:rPr>
              <a:t>Pocket Beagle</a:t>
            </a:r>
          </a:p>
        </p:txBody>
      </p:sp>
      <p:sp>
        <p:nvSpPr>
          <p:cNvPr id="19" name="TextBox 18">
            <a:extLst>
              <a:ext uri="{FF2B5EF4-FFF2-40B4-BE49-F238E27FC236}">
                <a16:creationId xmlns:a16="http://schemas.microsoft.com/office/drawing/2014/main" id="{FCE44AC4-9213-6D43-8444-43AFA8EA4A55}"/>
              </a:ext>
            </a:extLst>
          </p:cNvPr>
          <p:cNvSpPr txBox="1"/>
          <p:nvPr/>
        </p:nvSpPr>
        <p:spPr>
          <a:xfrm>
            <a:off x="2901889" y="4340645"/>
            <a:ext cx="739625" cy="430887"/>
          </a:xfrm>
          <a:prstGeom prst="rect">
            <a:avLst/>
          </a:prstGeom>
          <a:noFill/>
        </p:spPr>
        <p:txBody>
          <a:bodyPr wrap="square" rtlCol="0">
            <a:spAutoFit/>
          </a:bodyPr>
          <a:lstStyle/>
          <a:p>
            <a:r>
              <a:rPr lang="en-US" sz="1100" dirty="0">
                <a:solidFill>
                  <a:schemeClr val="bg1"/>
                </a:solidFill>
              </a:rPr>
              <a:t>History Button</a:t>
            </a:r>
          </a:p>
        </p:txBody>
      </p:sp>
      <p:sp>
        <p:nvSpPr>
          <p:cNvPr id="20" name="TextBox 19">
            <a:extLst>
              <a:ext uri="{FF2B5EF4-FFF2-40B4-BE49-F238E27FC236}">
                <a16:creationId xmlns:a16="http://schemas.microsoft.com/office/drawing/2014/main" id="{66987E7F-E78B-A243-8010-7BCD48D504A0}"/>
              </a:ext>
            </a:extLst>
          </p:cNvPr>
          <p:cNvSpPr txBox="1"/>
          <p:nvPr/>
        </p:nvSpPr>
        <p:spPr>
          <a:xfrm>
            <a:off x="1870853" y="4346063"/>
            <a:ext cx="739625" cy="430887"/>
          </a:xfrm>
          <a:prstGeom prst="rect">
            <a:avLst/>
          </a:prstGeom>
          <a:noFill/>
        </p:spPr>
        <p:txBody>
          <a:bodyPr wrap="square" rtlCol="0">
            <a:spAutoFit/>
          </a:bodyPr>
          <a:lstStyle/>
          <a:p>
            <a:r>
              <a:rPr lang="en-US" sz="1100" dirty="0">
                <a:solidFill>
                  <a:schemeClr val="bg1"/>
                </a:solidFill>
              </a:rPr>
              <a:t>Record Button</a:t>
            </a:r>
          </a:p>
        </p:txBody>
      </p:sp>
      <p:sp>
        <p:nvSpPr>
          <p:cNvPr id="21" name="TextBox 20">
            <a:extLst>
              <a:ext uri="{FF2B5EF4-FFF2-40B4-BE49-F238E27FC236}">
                <a16:creationId xmlns:a16="http://schemas.microsoft.com/office/drawing/2014/main" id="{60FD6FA5-CCFF-4843-AE31-596C8B84DD6C}"/>
              </a:ext>
            </a:extLst>
          </p:cNvPr>
          <p:cNvSpPr txBox="1"/>
          <p:nvPr/>
        </p:nvSpPr>
        <p:spPr>
          <a:xfrm>
            <a:off x="4968699" y="3497493"/>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2" name="TextBox 21">
            <a:extLst>
              <a:ext uri="{FF2B5EF4-FFF2-40B4-BE49-F238E27FC236}">
                <a16:creationId xmlns:a16="http://schemas.microsoft.com/office/drawing/2014/main" id="{CFE22ADC-F180-EA4B-8BDC-AB92CE4649FC}"/>
              </a:ext>
            </a:extLst>
          </p:cNvPr>
          <p:cNvSpPr txBox="1"/>
          <p:nvPr/>
        </p:nvSpPr>
        <p:spPr>
          <a:xfrm>
            <a:off x="4970615" y="2826011"/>
            <a:ext cx="739625" cy="430887"/>
          </a:xfrm>
          <a:prstGeom prst="rect">
            <a:avLst/>
          </a:prstGeom>
          <a:noFill/>
        </p:spPr>
        <p:txBody>
          <a:bodyPr wrap="square" rtlCol="0">
            <a:spAutoFit/>
          </a:bodyPr>
          <a:lstStyle/>
          <a:p>
            <a:pPr algn="ctr"/>
            <a:r>
              <a:rPr lang="en-US" sz="1100" dirty="0">
                <a:solidFill>
                  <a:schemeClr val="bg1"/>
                </a:solidFill>
              </a:rPr>
              <a:t>Scroll Button</a:t>
            </a:r>
          </a:p>
        </p:txBody>
      </p:sp>
      <p:sp>
        <p:nvSpPr>
          <p:cNvPr id="23" name="TextBox 22">
            <a:extLst>
              <a:ext uri="{FF2B5EF4-FFF2-40B4-BE49-F238E27FC236}">
                <a16:creationId xmlns:a16="http://schemas.microsoft.com/office/drawing/2014/main" id="{5086C75A-E882-9E4A-A2D2-4DC88F81F627}"/>
              </a:ext>
            </a:extLst>
          </p:cNvPr>
          <p:cNvSpPr txBox="1"/>
          <p:nvPr/>
        </p:nvSpPr>
        <p:spPr>
          <a:xfrm>
            <a:off x="9779228" y="4510828"/>
            <a:ext cx="739625" cy="430887"/>
          </a:xfrm>
          <a:prstGeom prst="rect">
            <a:avLst/>
          </a:prstGeom>
          <a:noFill/>
        </p:spPr>
        <p:txBody>
          <a:bodyPr wrap="square" rtlCol="0">
            <a:spAutoFit/>
          </a:bodyPr>
          <a:lstStyle/>
          <a:p>
            <a:pPr algn="ctr"/>
            <a:r>
              <a:rPr lang="en-US" sz="1100" dirty="0">
                <a:solidFill>
                  <a:schemeClr val="bg1"/>
                </a:solidFill>
              </a:rPr>
              <a:t>USB for Audio</a:t>
            </a:r>
          </a:p>
        </p:txBody>
      </p:sp>
      <p:sp>
        <p:nvSpPr>
          <p:cNvPr id="24" name="TextBox 23">
            <a:extLst>
              <a:ext uri="{FF2B5EF4-FFF2-40B4-BE49-F238E27FC236}">
                <a16:creationId xmlns:a16="http://schemas.microsoft.com/office/drawing/2014/main" id="{71943352-870B-FE4A-A3DD-65FCE9E24E4B}"/>
              </a:ext>
            </a:extLst>
          </p:cNvPr>
          <p:cNvSpPr txBox="1"/>
          <p:nvPr/>
        </p:nvSpPr>
        <p:spPr>
          <a:xfrm>
            <a:off x="6687906" y="4627935"/>
            <a:ext cx="1285393" cy="261610"/>
          </a:xfrm>
          <a:prstGeom prst="rect">
            <a:avLst/>
          </a:prstGeom>
          <a:noFill/>
        </p:spPr>
        <p:txBody>
          <a:bodyPr wrap="square" rtlCol="0">
            <a:spAutoFit/>
          </a:bodyPr>
          <a:lstStyle/>
          <a:p>
            <a:r>
              <a:rPr lang="en-US" sz="1100" dirty="0">
                <a:solidFill>
                  <a:schemeClr val="bg1"/>
                </a:solidFill>
              </a:rPr>
              <a:t>Sensor 1</a:t>
            </a:r>
          </a:p>
        </p:txBody>
      </p:sp>
      <p:sp>
        <p:nvSpPr>
          <p:cNvPr id="25" name="TextBox 24">
            <a:extLst>
              <a:ext uri="{FF2B5EF4-FFF2-40B4-BE49-F238E27FC236}">
                <a16:creationId xmlns:a16="http://schemas.microsoft.com/office/drawing/2014/main" id="{AB909F6E-95C9-864B-8023-A290A668233D}"/>
              </a:ext>
            </a:extLst>
          </p:cNvPr>
          <p:cNvSpPr txBox="1"/>
          <p:nvPr/>
        </p:nvSpPr>
        <p:spPr>
          <a:xfrm>
            <a:off x="10842048" y="4665596"/>
            <a:ext cx="1285393" cy="261610"/>
          </a:xfrm>
          <a:prstGeom prst="rect">
            <a:avLst/>
          </a:prstGeom>
          <a:noFill/>
        </p:spPr>
        <p:txBody>
          <a:bodyPr wrap="square" rtlCol="0">
            <a:spAutoFit/>
          </a:bodyPr>
          <a:lstStyle/>
          <a:p>
            <a:r>
              <a:rPr lang="en-US" sz="1100" dirty="0">
                <a:solidFill>
                  <a:schemeClr val="bg1"/>
                </a:solidFill>
              </a:rPr>
              <a:t>Sensor 2</a:t>
            </a:r>
          </a:p>
        </p:txBody>
      </p:sp>
      <p:sp>
        <p:nvSpPr>
          <p:cNvPr id="26" name="TextBox 25">
            <a:extLst>
              <a:ext uri="{FF2B5EF4-FFF2-40B4-BE49-F238E27FC236}">
                <a16:creationId xmlns:a16="http://schemas.microsoft.com/office/drawing/2014/main" id="{19889BA3-B2AB-9A49-9BF6-A1AACCB94DAD}"/>
              </a:ext>
            </a:extLst>
          </p:cNvPr>
          <p:cNvSpPr txBox="1"/>
          <p:nvPr/>
        </p:nvSpPr>
        <p:spPr>
          <a:xfrm>
            <a:off x="2375675" y="5164751"/>
            <a:ext cx="1324303" cy="369332"/>
          </a:xfrm>
          <a:prstGeom prst="rect">
            <a:avLst/>
          </a:prstGeom>
          <a:noFill/>
        </p:spPr>
        <p:txBody>
          <a:bodyPr wrap="square" rtlCol="0">
            <a:spAutoFit/>
          </a:bodyPr>
          <a:lstStyle/>
          <a:p>
            <a:pPr algn="ctr"/>
            <a:r>
              <a:rPr lang="en-US" dirty="0"/>
              <a:t>FRONT</a:t>
            </a:r>
          </a:p>
        </p:txBody>
      </p:sp>
      <p:sp>
        <p:nvSpPr>
          <p:cNvPr id="27" name="TextBox 26">
            <a:extLst>
              <a:ext uri="{FF2B5EF4-FFF2-40B4-BE49-F238E27FC236}">
                <a16:creationId xmlns:a16="http://schemas.microsoft.com/office/drawing/2014/main" id="{1710FE0A-FC69-1A4B-B70D-74E4B7104C43}"/>
              </a:ext>
            </a:extLst>
          </p:cNvPr>
          <p:cNvSpPr txBox="1"/>
          <p:nvPr/>
        </p:nvSpPr>
        <p:spPr>
          <a:xfrm>
            <a:off x="8370023" y="5081608"/>
            <a:ext cx="1324303" cy="369332"/>
          </a:xfrm>
          <a:prstGeom prst="rect">
            <a:avLst/>
          </a:prstGeom>
          <a:noFill/>
        </p:spPr>
        <p:txBody>
          <a:bodyPr wrap="square" rtlCol="0">
            <a:spAutoFit/>
          </a:bodyPr>
          <a:lstStyle/>
          <a:p>
            <a:pPr algn="ctr"/>
            <a:r>
              <a:rPr lang="en-US" dirty="0"/>
              <a:t>BACK</a:t>
            </a:r>
          </a:p>
        </p:txBody>
      </p:sp>
      <p:cxnSp>
        <p:nvCxnSpPr>
          <p:cNvPr id="29" name="Straight Arrow Connector 28">
            <a:extLst>
              <a:ext uri="{FF2B5EF4-FFF2-40B4-BE49-F238E27FC236}">
                <a16:creationId xmlns:a16="http://schemas.microsoft.com/office/drawing/2014/main" id="{206BDB03-BE12-EA42-9C3F-6E938A2251AE}"/>
              </a:ext>
            </a:extLst>
          </p:cNvPr>
          <p:cNvCxnSpPr>
            <a:cxnSpLocks/>
          </p:cNvCxnSpPr>
          <p:nvPr/>
        </p:nvCxnSpPr>
        <p:spPr>
          <a:xfrm>
            <a:off x="476911" y="2333297"/>
            <a:ext cx="5382914"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787D7E18-632F-E44A-BA8F-5CD5740C58F6}"/>
              </a:ext>
            </a:extLst>
          </p:cNvPr>
          <p:cNvCxnSpPr>
            <a:cxnSpLocks/>
          </p:cNvCxnSpPr>
          <p:nvPr/>
        </p:nvCxnSpPr>
        <p:spPr>
          <a:xfrm>
            <a:off x="6193458" y="2466324"/>
            <a:ext cx="0" cy="257421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B9717B7-C65A-C247-962C-A897A1173DA1}"/>
              </a:ext>
            </a:extLst>
          </p:cNvPr>
          <p:cNvSpPr txBox="1"/>
          <p:nvPr/>
        </p:nvSpPr>
        <p:spPr>
          <a:xfrm>
            <a:off x="2148262" y="2037898"/>
            <a:ext cx="1324303" cy="369332"/>
          </a:xfrm>
          <a:prstGeom prst="rect">
            <a:avLst/>
          </a:prstGeom>
          <a:noFill/>
        </p:spPr>
        <p:txBody>
          <a:bodyPr wrap="square" rtlCol="0">
            <a:spAutoFit/>
          </a:bodyPr>
          <a:lstStyle/>
          <a:p>
            <a:pPr algn="ctr"/>
            <a:r>
              <a:rPr lang="en-US" dirty="0"/>
              <a:t>5.9”</a:t>
            </a:r>
          </a:p>
        </p:txBody>
      </p:sp>
      <p:sp>
        <p:nvSpPr>
          <p:cNvPr id="33" name="TextBox 32">
            <a:extLst>
              <a:ext uri="{FF2B5EF4-FFF2-40B4-BE49-F238E27FC236}">
                <a16:creationId xmlns:a16="http://schemas.microsoft.com/office/drawing/2014/main" id="{747432E5-74D3-5745-B032-9B9C7E134669}"/>
              </a:ext>
            </a:extLst>
          </p:cNvPr>
          <p:cNvSpPr txBox="1"/>
          <p:nvPr/>
        </p:nvSpPr>
        <p:spPr>
          <a:xfrm>
            <a:off x="5961841" y="3562029"/>
            <a:ext cx="1324303" cy="369332"/>
          </a:xfrm>
          <a:prstGeom prst="rect">
            <a:avLst/>
          </a:prstGeom>
          <a:noFill/>
        </p:spPr>
        <p:txBody>
          <a:bodyPr wrap="square" rtlCol="0">
            <a:spAutoFit/>
          </a:bodyPr>
          <a:lstStyle/>
          <a:p>
            <a:pPr algn="ctr"/>
            <a:r>
              <a:rPr lang="en-US" dirty="0"/>
              <a:t>2.7"</a:t>
            </a:r>
          </a:p>
        </p:txBody>
      </p:sp>
      <p:sp>
        <p:nvSpPr>
          <p:cNvPr id="34" name="Rectangle 33">
            <a:extLst>
              <a:ext uri="{FF2B5EF4-FFF2-40B4-BE49-F238E27FC236}">
                <a16:creationId xmlns:a16="http://schemas.microsoft.com/office/drawing/2014/main" id="{03F5F1E7-4734-E14B-88E9-3695252E9917}"/>
              </a:ext>
            </a:extLst>
          </p:cNvPr>
          <p:cNvSpPr/>
          <p:nvPr/>
        </p:nvSpPr>
        <p:spPr>
          <a:xfrm>
            <a:off x="6332175" y="2493433"/>
            <a:ext cx="5400000" cy="252000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5109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A9B411-9540-CA4C-9511-17D51346E40F}"/>
              </a:ext>
            </a:extLst>
          </p:cNvPr>
          <p:cNvPicPr>
            <a:picLocks noChangeAspect="1"/>
          </p:cNvPicPr>
          <p:nvPr/>
        </p:nvPicPr>
        <p:blipFill>
          <a:blip r:embed="rId2">
            <a:alphaModFix amt="85000"/>
          </a:blip>
          <a:stretch>
            <a:fillRect/>
          </a:stretch>
        </p:blipFill>
        <p:spPr>
          <a:xfrm>
            <a:off x="848138" y="0"/>
            <a:ext cx="10297297" cy="6858000"/>
          </a:xfrm>
          <a:prstGeom prst="rect">
            <a:avLst/>
          </a:prstGeom>
        </p:spPr>
      </p:pic>
    </p:spTree>
    <p:extLst>
      <p:ext uri="{BB962C8B-B14F-4D97-AF65-F5344CB8AC3E}">
        <p14:creationId xmlns:p14="http://schemas.microsoft.com/office/powerpoint/2010/main" val="31371374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44783</TotalTime>
  <Words>372</Words>
  <Application>Microsoft Macintosh PowerPoint</Application>
  <PresentationFormat>Widescreen</PresentationFormat>
  <Paragraphs>99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ENGI 301  Putting Speed Control Device Proposal</vt:lpstr>
      <vt:lpstr>Background Information</vt:lpstr>
      <vt:lpstr>System Block Diagram</vt:lpstr>
      <vt:lpstr>Power Block Diagram</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 301  Putt Speed Device Proposal</dc:title>
  <dc:creator>Grace Wilson</dc:creator>
  <cp:lastModifiedBy>Grace Wilson</cp:lastModifiedBy>
  <cp:revision>52</cp:revision>
  <dcterms:created xsi:type="dcterms:W3CDTF">2020-10-04T00:26:22Z</dcterms:created>
  <dcterms:modified xsi:type="dcterms:W3CDTF">2020-12-16T05:13:10Z</dcterms:modified>
</cp:coreProperties>
</file>

<file path=docProps/thumbnail.jpeg>
</file>